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xls" ContentType="application/vnd.ms-exce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handoutMasterIdLst>
    <p:handoutMasterId r:id="rId74"/>
  </p:handoutMasterIdLst>
  <p:sldIdLst>
    <p:sldId id="256" r:id="rId2"/>
    <p:sldId id="328" r:id="rId3"/>
    <p:sldId id="258" r:id="rId4"/>
    <p:sldId id="259" r:id="rId5"/>
    <p:sldId id="260" r:id="rId6"/>
    <p:sldId id="271" r:id="rId7"/>
    <p:sldId id="274" r:id="rId8"/>
    <p:sldId id="267" r:id="rId9"/>
    <p:sldId id="268" r:id="rId10"/>
    <p:sldId id="266" r:id="rId11"/>
    <p:sldId id="331" r:id="rId12"/>
    <p:sldId id="261" r:id="rId13"/>
    <p:sldId id="262" r:id="rId14"/>
    <p:sldId id="272" r:id="rId15"/>
    <p:sldId id="273" r:id="rId16"/>
    <p:sldId id="264" r:id="rId17"/>
    <p:sldId id="265" r:id="rId18"/>
    <p:sldId id="332" r:id="rId19"/>
    <p:sldId id="275" r:id="rId20"/>
    <p:sldId id="329" r:id="rId21"/>
    <p:sldId id="330" r:id="rId22"/>
    <p:sldId id="276" r:id="rId23"/>
    <p:sldId id="277" r:id="rId24"/>
    <p:sldId id="278" r:id="rId25"/>
    <p:sldId id="280" r:id="rId26"/>
    <p:sldId id="333" r:id="rId27"/>
    <p:sldId id="281" r:id="rId28"/>
    <p:sldId id="283" r:id="rId29"/>
    <p:sldId id="284" r:id="rId30"/>
    <p:sldId id="285" r:id="rId31"/>
    <p:sldId id="286" r:id="rId32"/>
    <p:sldId id="287"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349" r:id="rId48"/>
    <p:sldId id="350" r:id="rId49"/>
    <p:sldId id="351" r:id="rId50"/>
    <p:sldId id="352" r:id="rId51"/>
    <p:sldId id="353" r:id="rId52"/>
    <p:sldId id="354" r:id="rId53"/>
    <p:sldId id="355" r:id="rId54"/>
    <p:sldId id="356" r:id="rId55"/>
    <p:sldId id="357" r:id="rId56"/>
    <p:sldId id="358" r:id="rId57"/>
    <p:sldId id="359" r:id="rId58"/>
    <p:sldId id="360" r:id="rId59"/>
    <p:sldId id="361" r:id="rId60"/>
    <p:sldId id="362" r:id="rId61"/>
    <p:sldId id="363" r:id="rId62"/>
    <p:sldId id="374" r:id="rId63"/>
    <p:sldId id="364" r:id="rId64"/>
    <p:sldId id="365" r:id="rId65"/>
    <p:sldId id="366" r:id="rId66"/>
    <p:sldId id="367" r:id="rId67"/>
    <p:sldId id="368" r:id="rId68"/>
    <p:sldId id="369" r:id="rId69"/>
    <p:sldId id="371" r:id="rId70"/>
    <p:sldId id="372" r:id="rId71"/>
    <p:sldId id="373" r:id="rId72"/>
  </p:sldIdLst>
  <p:sldSz cx="9144000" cy="6858000" type="screen4x3"/>
  <p:notesSz cx="6858000" cy="9144000"/>
  <p:defaultTextStyle>
    <a:defPPr>
      <a:defRPr lang="en-US"/>
    </a:defPPr>
    <a:lvl1pPr marL="0" algn="l" defTabSz="457138" rtl="0" eaLnBrk="1" latinLnBrk="0" hangingPunct="1">
      <a:defRPr sz="1800" kern="1200">
        <a:solidFill>
          <a:schemeClr val="tx1"/>
        </a:solidFill>
        <a:latin typeface="+mn-lt"/>
        <a:ea typeface="+mn-ea"/>
        <a:cs typeface="+mn-cs"/>
      </a:defRPr>
    </a:lvl1pPr>
    <a:lvl2pPr marL="457138" algn="l" defTabSz="457138" rtl="0" eaLnBrk="1" latinLnBrk="0" hangingPunct="1">
      <a:defRPr sz="1800" kern="1200">
        <a:solidFill>
          <a:schemeClr val="tx1"/>
        </a:solidFill>
        <a:latin typeface="+mn-lt"/>
        <a:ea typeface="+mn-ea"/>
        <a:cs typeface="+mn-cs"/>
      </a:defRPr>
    </a:lvl2pPr>
    <a:lvl3pPr marL="914278" algn="l" defTabSz="457138" rtl="0" eaLnBrk="1" latinLnBrk="0" hangingPunct="1">
      <a:defRPr sz="1800" kern="1200">
        <a:solidFill>
          <a:schemeClr val="tx1"/>
        </a:solidFill>
        <a:latin typeface="+mn-lt"/>
        <a:ea typeface="+mn-ea"/>
        <a:cs typeface="+mn-cs"/>
      </a:defRPr>
    </a:lvl3pPr>
    <a:lvl4pPr marL="1371416" algn="l" defTabSz="457138" rtl="0" eaLnBrk="1" latinLnBrk="0" hangingPunct="1">
      <a:defRPr sz="1800" kern="1200">
        <a:solidFill>
          <a:schemeClr val="tx1"/>
        </a:solidFill>
        <a:latin typeface="+mn-lt"/>
        <a:ea typeface="+mn-ea"/>
        <a:cs typeface="+mn-cs"/>
      </a:defRPr>
    </a:lvl4pPr>
    <a:lvl5pPr marL="1828555" algn="l" defTabSz="457138" rtl="0" eaLnBrk="1" latinLnBrk="0" hangingPunct="1">
      <a:defRPr sz="1800" kern="1200">
        <a:solidFill>
          <a:schemeClr val="tx1"/>
        </a:solidFill>
        <a:latin typeface="+mn-lt"/>
        <a:ea typeface="+mn-ea"/>
        <a:cs typeface="+mn-cs"/>
      </a:defRPr>
    </a:lvl5pPr>
    <a:lvl6pPr marL="2285694" algn="l" defTabSz="457138" rtl="0" eaLnBrk="1" latinLnBrk="0" hangingPunct="1">
      <a:defRPr sz="1800" kern="1200">
        <a:solidFill>
          <a:schemeClr val="tx1"/>
        </a:solidFill>
        <a:latin typeface="+mn-lt"/>
        <a:ea typeface="+mn-ea"/>
        <a:cs typeface="+mn-cs"/>
      </a:defRPr>
    </a:lvl6pPr>
    <a:lvl7pPr marL="2742833" algn="l" defTabSz="457138" rtl="0" eaLnBrk="1" latinLnBrk="0" hangingPunct="1">
      <a:defRPr sz="1800" kern="1200">
        <a:solidFill>
          <a:schemeClr val="tx1"/>
        </a:solidFill>
        <a:latin typeface="+mn-lt"/>
        <a:ea typeface="+mn-ea"/>
        <a:cs typeface="+mn-cs"/>
      </a:defRPr>
    </a:lvl7pPr>
    <a:lvl8pPr marL="3199971" algn="l" defTabSz="457138" rtl="0" eaLnBrk="1" latinLnBrk="0" hangingPunct="1">
      <a:defRPr sz="1800" kern="1200">
        <a:solidFill>
          <a:schemeClr val="tx1"/>
        </a:solidFill>
        <a:latin typeface="+mn-lt"/>
        <a:ea typeface="+mn-ea"/>
        <a:cs typeface="+mn-cs"/>
      </a:defRPr>
    </a:lvl8pPr>
    <a:lvl9pPr marL="3657110" algn="l" defTabSz="45713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7"/>
    <p:restoredTop sz="70803"/>
  </p:normalViewPr>
  <p:slideViewPr>
    <p:cSldViewPr snapToGrid="0" snapToObjects="1">
      <p:cViewPr varScale="1">
        <p:scale>
          <a:sx n="64" d="100"/>
          <a:sy n="64" d="100"/>
        </p:scale>
        <p:origin x="204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856F35D-34AE-8E48-ADF2-B3E947055B91}" type="datetimeFigureOut">
              <a:rPr lang="en-US" smtClean="0"/>
              <a:t>10/18/18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2D377B-9D27-744E-9140-016B56B2F9C3}" type="slidenum">
              <a:rPr lang="en-US" smtClean="0"/>
              <a:t>‹#›</a:t>
            </a:fld>
            <a:endParaRPr lang="en-US"/>
          </a:p>
        </p:txBody>
      </p:sp>
    </p:spTree>
    <p:extLst>
      <p:ext uri="{BB962C8B-B14F-4D97-AF65-F5344CB8AC3E}">
        <p14:creationId xmlns:p14="http://schemas.microsoft.com/office/powerpoint/2010/main" val="40195777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1E3D0F-E7F1-C54D-92E1-CA40B288C741}" type="datetimeFigureOut">
              <a:rPr lang="en-US" smtClean="0"/>
              <a:t>10/18/18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BF36F0-628B-A64E-979E-DB95F5FEEE3C}" type="slidenum">
              <a:rPr lang="en-US" smtClean="0"/>
              <a:t>‹#›</a:t>
            </a:fld>
            <a:endParaRPr lang="en-US"/>
          </a:p>
        </p:txBody>
      </p:sp>
    </p:spTree>
    <p:extLst>
      <p:ext uri="{BB962C8B-B14F-4D97-AF65-F5344CB8AC3E}">
        <p14:creationId xmlns:p14="http://schemas.microsoft.com/office/powerpoint/2010/main" val="4244522133"/>
      </p:ext>
    </p:extLst>
  </p:cSld>
  <p:clrMap bg1="lt1" tx1="dk1" bg2="lt2" tx2="dk2" accent1="accent1" accent2="accent2" accent3="accent3" accent4="accent4" accent5="accent5" accent6="accent6" hlink="hlink" folHlink="folHlink"/>
  <p:hf hdr="0" ftr="0" dt="0"/>
  <p:notesStyle>
    <a:lvl1pPr marL="0" algn="l" defTabSz="457138" rtl="0" eaLnBrk="1" latinLnBrk="0" hangingPunct="1">
      <a:defRPr sz="1200" kern="1200">
        <a:solidFill>
          <a:schemeClr val="tx1"/>
        </a:solidFill>
        <a:latin typeface="+mn-lt"/>
        <a:ea typeface="+mn-ea"/>
        <a:cs typeface="+mn-cs"/>
      </a:defRPr>
    </a:lvl1pPr>
    <a:lvl2pPr marL="457138" algn="l" defTabSz="457138" rtl="0" eaLnBrk="1" latinLnBrk="0" hangingPunct="1">
      <a:defRPr sz="1200" kern="1200">
        <a:solidFill>
          <a:schemeClr val="tx1"/>
        </a:solidFill>
        <a:latin typeface="+mn-lt"/>
        <a:ea typeface="+mn-ea"/>
        <a:cs typeface="+mn-cs"/>
      </a:defRPr>
    </a:lvl2pPr>
    <a:lvl3pPr marL="914278" algn="l" defTabSz="457138" rtl="0" eaLnBrk="1" latinLnBrk="0" hangingPunct="1">
      <a:defRPr sz="1200" kern="1200">
        <a:solidFill>
          <a:schemeClr val="tx1"/>
        </a:solidFill>
        <a:latin typeface="+mn-lt"/>
        <a:ea typeface="+mn-ea"/>
        <a:cs typeface="+mn-cs"/>
      </a:defRPr>
    </a:lvl3pPr>
    <a:lvl4pPr marL="1371416" algn="l" defTabSz="457138" rtl="0" eaLnBrk="1" latinLnBrk="0" hangingPunct="1">
      <a:defRPr sz="1200" kern="1200">
        <a:solidFill>
          <a:schemeClr val="tx1"/>
        </a:solidFill>
        <a:latin typeface="+mn-lt"/>
        <a:ea typeface="+mn-ea"/>
        <a:cs typeface="+mn-cs"/>
      </a:defRPr>
    </a:lvl4pPr>
    <a:lvl5pPr marL="1828555" algn="l" defTabSz="457138" rtl="0" eaLnBrk="1" latinLnBrk="0" hangingPunct="1">
      <a:defRPr sz="1200" kern="1200">
        <a:solidFill>
          <a:schemeClr val="tx1"/>
        </a:solidFill>
        <a:latin typeface="+mn-lt"/>
        <a:ea typeface="+mn-ea"/>
        <a:cs typeface="+mn-cs"/>
      </a:defRPr>
    </a:lvl5pPr>
    <a:lvl6pPr marL="2285694" algn="l" defTabSz="457138" rtl="0" eaLnBrk="1" latinLnBrk="0" hangingPunct="1">
      <a:defRPr sz="1200" kern="1200">
        <a:solidFill>
          <a:schemeClr val="tx1"/>
        </a:solidFill>
        <a:latin typeface="+mn-lt"/>
        <a:ea typeface="+mn-ea"/>
        <a:cs typeface="+mn-cs"/>
      </a:defRPr>
    </a:lvl6pPr>
    <a:lvl7pPr marL="2742833" algn="l" defTabSz="457138" rtl="0" eaLnBrk="1" latinLnBrk="0" hangingPunct="1">
      <a:defRPr sz="1200" kern="1200">
        <a:solidFill>
          <a:schemeClr val="tx1"/>
        </a:solidFill>
        <a:latin typeface="+mn-lt"/>
        <a:ea typeface="+mn-ea"/>
        <a:cs typeface="+mn-cs"/>
      </a:defRPr>
    </a:lvl7pPr>
    <a:lvl8pPr marL="3199971" algn="l" defTabSz="457138" rtl="0" eaLnBrk="1" latinLnBrk="0" hangingPunct="1">
      <a:defRPr sz="1200" kern="1200">
        <a:solidFill>
          <a:schemeClr val="tx1"/>
        </a:solidFill>
        <a:latin typeface="+mn-lt"/>
        <a:ea typeface="+mn-ea"/>
        <a:cs typeface="+mn-cs"/>
      </a:defRPr>
    </a:lvl8pPr>
    <a:lvl9pPr marL="3657110" algn="l" defTabSz="45713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baseline="0" dirty="0" smtClean="0"/>
              <a:t>To motivate my research, here is a paragraph I took from PubMed, which is an online repository for medical publications, and we want to extract information from it.</a:t>
            </a:r>
          </a:p>
          <a:p>
            <a:r>
              <a:rPr lang="en-US" altLang="zh-CN" baseline="0" dirty="0" smtClean="0"/>
              <a:t>If you take 3 sec. to skim through: audience should agree that</a:t>
            </a:r>
            <a:r>
              <a:rPr lang="en-US" baseline="0" dirty="0" smtClean="0"/>
              <a:t> this passage is somewhat obscure</a:t>
            </a:r>
          </a:p>
          <a:p>
            <a:r>
              <a:rPr lang="en-US" baseline="0" dirty="0" smtClean="0"/>
              <a:t>And let’s see what information you can extract</a:t>
            </a:r>
          </a:p>
          <a:p>
            <a:endParaRPr lang="en-US" baseline="0" dirty="0" smtClean="0"/>
          </a:p>
          <a:p>
            <a:r>
              <a:rPr lang="en-US" dirty="0" smtClean="0"/>
              <a:t>Lead</a:t>
            </a:r>
            <a:r>
              <a:rPr lang="en-US" baseline="0" dirty="0" smtClean="0"/>
              <a:t> to the goal of information extraction: extract structured knowledge from unstructured texts.</a:t>
            </a:r>
            <a:endParaRPr lang="en-US" dirty="0"/>
          </a:p>
        </p:txBody>
      </p:sp>
      <p:sp>
        <p:nvSpPr>
          <p:cNvPr id="4" name="Slide Number Placeholder 3"/>
          <p:cNvSpPr>
            <a:spLocks noGrp="1"/>
          </p:cNvSpPr>
          <p:nvPr>
            <p:ph type="sldNum" sz="quarter" idx="10"/>
          </p:nvPr>
        </p:nvSpPr>
        <p:spPr/>
        <p:txBody>
          <a:bodyPr/>
          <a:lstStyle/>
          <a:p>
            <a:fld id="{2B4BA2FD-7284-C74C-903E-C574E69286B4}" type="slidenum">
              <a:rPr lang="en-US" smtClean="0"/>
              <a:t>3</a:t>
            </a:fld>
            <a:endParaRPr lang="en-US"/>
          </a:p>
        </p:txBody>
      </p:sp>
    </p:spTree>
    <p:extLst>
      <p:ext uri="{BB962C8B-B14F-4D97-AF65-F5344CB8AC3E}">
        <p14:creationId xmlns:p14="http://schemas.microsoft.com/office/powerpoint/2010/main" val="4220077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the complexity for the</a:t>
            </a:r>
            <a:r>
              <a:rPr lang="en-US" baseline="0" dirty="0" smtClean="0"/>
              <a:t> problem with k possible tags, and n sequence length?</a:t>
            </a:r>
            <a:endParaRPr lang="en-US" dirty="0"/>
          </a:p>
        </p:txBody>
      </p:sp>
      <p:sp>
        <p:nvSpPr>
          <p:cNvPr id="4" name="Slide Number Placeholder 3"/>
          <p:cNvSpPr>
            <a:spLocks noGrp="1"/>
          </p:cNvSpPr>
          <p:nvPr>
            <p:ph type="sldNum" sz="quarter" idx="10"/>
          </p:nvPr>
        </p:nvSpPr>
        <p:spPr/>
        <p:txBody>
          <a:bodyPr/>
          <a:lstStyle/>
          <a:p>
            <a:fld id="{02BF36F0-628B-A64E-979E-DB95F5FEEE3C}" type="slidenum">
              <a:rPr lang="en-US" smtClean="0"/>
              <a:t>35</a:t>
            </a:fld>
            <a:endParaRPr lang="en-US"/>
          </a:p>
        </p:txBody>
      </p:sp>
    </p:spTree>
    <p:extLst>
      <p:ext uri="{BB962C8B-B14F-4D97-AF65-F5344CB8AC3E}">
        <p14:creationId xmlns:p14="http://schemas.microsoft.com/office/powerpoint/2010/main" val="1269496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references for RNNs on the course website</a:t>
            </a:r>
            <a:endParaRPr lang="en-US" dirty="0"/>
          </a:p>
        </p:txBody>
      </p:sp>
      <p:sp>
        <p:nvSpPr>
          <p:cNvPr id="4" name="Slide Number Placeholder 3"/>
          <p:cNvSpPr>
            <a:spLocks noGrp="1"/>
          </p:cNvSpPr>
          <p:nvPr>
            <p:ph type="sldNum" sz="quarter" idx="10"/>
          </p:nvPr>
        </p:nvSpPr>
        <p:spPr/>
        <p:txBody>
          <a:bodyPr/>
          <a:lstStyle/>
          <a:p>
            <a:fld id="{02BF36F0-628B-A64E-979E-DB95F5FEEE3C}" type="slidenum">
              <a:rPr lang="en-US" smtClean="0"/>
              <a:t>47</a:t>
            </a:fld>
            <a:endParaRPr lang="en-US"/>
          </a:p>
        </p:txBody>
      </p:sp>
    </p:spTree>
    <p:extLst>
      <p:ext uri="{BB962C8B-B14F-4D97-AF65-F5344CB8AC3E}">
        <p14:creationId xmlns:p14="http://schemas.microsoft.com/office/powerpoint/2010/main" val="1934209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the complexity for the</a:t>
            </a:r>
            <a:r>
              <a:rPr lang="en-US" baseline="0" dirty="0" smtClean="0"/>
              <a:t> problem with k possible tags, and n sequence length?</a:t>
            </a:r>
            <a:endParaRPr lang="en-US" dirty="0"/>
          </a:p>
        </p:txBody>
      </p:sp>
      <p:sp>
        <p:nvSpPr>
          <p:cNvPr id="4" name="Slide Number Placeholder 3"/>
          <p:cNvSpPr>
            <a:spLocks noGrp="1"/>
          </p:cNvSpPr>
          <p:nvPr>
            <p:ph type="sldNum" sz="quarter" idx="10"/>
          </p:nvPr>
        </p:nvSpPr>
        <p:spPr/>
        <p:txBody>
          <a:bodyPr/>
          <a:lstStyle/>
          <a:p>
            <a:fld id="{02BF36F0-628B-A64E-979E-DB95F5FEEE3C}" type="slidenum">
              <a:rPr lang="en-US" smtClean="0"/>
              <a:t>62</a:t>
            </a:fld>
            <a:endParaRPr lang="en-US"/>
          </a:p>
        </p:txBody>
      </p:sp>
    </p:spTree>
    <p:extLst>
      <p:ext uri="{BB962C8B-B14F-4D97-AF65-F5344CB8AC3E}">
        <p14:creationId xmlns:p14="http://schemas.microsoft.com/office/powerpoint/2010/main" val="1583458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in the </a:t>
            </a:r>
            <a:r>
              <a:rPr lang="en-US" baseline="0" dirty="0" err="1" smtClean="0"/>
              <a:t>corefernece</a:t>
            </a:r>
            <a:r>
              <a:rPr lang="en-US" baseline="0" dirty="0" smtClean="0"/>
              <a:t> resolution task, we can to design a scoring function …</a:t>
            </a:r>
            <a:endParaRPr lang="en-US" dirty="0" smtClean="0"/>
          </a:p>
          <a:p>
            <a:r>
              <a:rPr lang="en-US" dirty="0" smtClean="0"/>
              <a:t>For example, in </a:t>
            </a:r>
            <a:r>
              <a:rPr lang="en-US" dirty="0" err="1" smtClean="0"/>
              <a:t>pos</a:t>
            </a:r>
            <a:r>
              <a:rPr lang="en-US" dirty="0" smtClean="0"/>
              <a:t>, the input ,</a:t>
            </a:r>
            <a:r>
              <a:rPr lang="en-US" baseline="0" dirty="0" smtClean="0"/>
              <a:t> .. Output .. </a:t>
            </a:r>
          </a:p>
          <a:p>
            <a:r>
              <a:rPr lang="en-US" baseline="0" dirty="0" smtClean="0"/>
              <a:t>And the features can be generated from both words and tags. For example, we know a verb is usually followed by a noun phrase rather than another verb, So we can design this as a feature. Then system will learn a model form the data to assign this higher weight to verb-determent and lower weight to verb-verb pair. </a:t>
            </a:r>
          </a:p>
        </p:txBody>
      </p:sp>
      <p:sp>
        <p:nvSpPr>
          <p:cNvPr id="4" name="Slide Number Placeholder 3"/>
          <p:cNvSpPr>
            <a:spLocks noGrp="1"/>
          </p:cNvSpPr>
          <p:nvPr>
            <p:ph type="sldNum" sz="quarter" idx="10"/>
          </p:nvPr>
        </p:nvSpPr>
        <p:spPr/>
        <p:txBody>
          <a:bodyPr/>
          <a:lstStyle/>
          <a:p>
            <a:fld id="{14A192C8-4EB9-4A20-9BF1-A069982117B6}" type="slidenum">
              <a:rPr lang="zh-TW" altLang="en-US" smtClean="0"/>
              <a:pPr/>
              <a:t>69</a:t>
            </a:fld>
            <a:endParaRPr lang="zh-TW" altLang="en-US"/>
          </a:p>
        </p:txBody>
      </p:sp>
    </p:spTree>
    <p:extLst>
      <p:ext uri="{BB962C8B-B14F-4D97-AF65-F5344CB8AC3E}">
        <p14:creationId xmlns:p14="http://schemas.microsoft.com/office/powerpoint/2010/main" val="256112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192C8-4EB9-4A20-9BF1-A069982117B6}" type="slidenum">
              <a:rPr lang="zh-TW" altLang="en-US" smtClean="0"/>
              <a:pPr/>
              <a:t>70</a:t>
            </a:fld>
            <a:endParaRPr lang="zh-TW" altLang="en-US"/>
          </a:p>
        </p:txBody>
      </p:sp>
    </p:spTree>
    <p:extLst>
      <p:ext uri="{BB962C8B-B14F-4D97-AF65-F5344CB8AC3E}">
        <p14:creationId xmlns:p14="http://schemas.microsoft.com/office/powerpoint/2010/main" val="1052018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BF36F0-628B-A64E-979E-DB95F5FEEE3C}" type="slidenum">
              <a:rPr lang="en-US" smtClean="0"/>
              <a:t>71</a:t>
            </a:fld>
            <a:endParaRPr lang="en-US"/>
          </a:p>
        </p:txBody>
      </p:sp>
    </p:spTree>
    <p:extLst>
      <p:ext uri="{BB962C8B-B14F-4D97-AF65-F5344CB8AC3E}">
        <p14:creationId xmlns:p14="http://schemas.microsoft.com/office/powerpoint/2010/main" val="1887174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First,</a:t>
            </a:r>
            <a:r>
              <a:rPr lang="en-US" baseline="0" dirty="0" smtClean="0"/>
              <a:t> you will notice some technical terms (entities) from the texts. </a:t>
            </a:r>
          </a:p>
          <a:p>
            <a:r>
              <a:rPr lang="en-US" baseline="0" dirty="0" smtClean="0"/>
              <a:t>They are termed as entities, which associate with some concrete concepts that are important in forming knowledge. The entities in different domain may care about different entities, such as… Later on in the talk, I will give more details on how we do entity extraction, which involves detecting entity boundaries and predicting entity types. Here I use different color to denote different entity types. Introduce each entity…</a:t>
            </a:r>
            <a:endParaRPr lang="en-US" dirty="0" smtClean="0"/>
          </a:p>
          <a:p>
            <a:r>
              <a:rPr lang="en-US" dirty="0" smtClean="0"/>
              <a:t>There are also</a:t>
            </a:r>
            <a:r>
              <a:rPr lang="en-US" baseline="0" dirty="0" smtClean="0"/>
              <a:t> relations between the entities. (binary relations, nary relations). I will also explain how to do entity extraction later in this talk. </a:t>
            </a:r>
          </a:p>
          <a:p>
            <a:r>
              <a:rPr lang="en-US" altLang="zh-CN" baseline="0" dirty="0" smtClean="0"/>
              <a:t>Y</a:t>
            </a:r>
            <a:r>
              <a:rPr lang="en-US" baseline="0" dirty="0" smtClean="0"/>
              <a:t>ou can see that entit</a:t>
            </a:r>
            <a:r>
              <a:rPr lang="en-US" altLang="zh-CN" baseline="0" dirty="0" smtClean="0"/>
              <a:t>ies</a:t>
            </a:r>
            <a:r>
              <a:rPr lang="en-US" baseline="0" dirty="0" smtClean="0"/>
              <a:t> and relation extractions are two essential elements that constitute knowledge.</a:t>
            </a:r>
            <a:endParaRPr lang="en-US" dirty="0"/>
          </a:p>
        </p:txBody>
      </p:sp>
      <p:sp>
        <p:nvSpPr>
          <p:cNvPr id="4" name="Slide Number Placeholder 3"/>
          <p:cNvSpPr>
            <a:spLocks noGrp="1"/>
          </p:cNvSpPr>
          <p:nvPr>
            <p:ph type="sldNum" sz="quarter" idx="10"/>
          </p:nvPr>
        </p:nvSpPr>
        <p:spPr/>
        <p:txBody>
          <a:bodyPr/>
          <a:lstStyle/>
          <a:p>
            <a:fld id="{2B4BA2FD-7284-C74C-903E-C574E69286B4}" type="slidenum">
              <a:rPr lang="en-US" smtClean="0"/>
              <a:t>4</a:t>
            </a:fld>
            <a:endParaRPr lang="en-US"/>
          </a:p>
        </p:txBody>
      </p:sp>
    </p:spTree>
    <p:extLst>
      <p:ext uri="{BB962C8B-B14F-4D97-AF65-F5344CB8AC3E}">
        <p14:creationId xmlns:p14="http://schemas.microsoft.com/office/powerpoint/2010/main" val="4220077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Next we might classify this post as a PRODUCT RELEASE event.</a:t>
            </a:r>
          </a:p>
          <a:p>
            <a:r>
              <a:rPr lang="en-US" baseline="0" dirty="0" smtClean="0"/>
              <a:t>We might also have a pre-defined idea that product release events involve a company, a product, a date on which the product is released, the price and the geographical region where it is being released.</a:t>
            </a:r>
          </a:p>
          <a:p>
            <a:endParaRPr lang="en-US" dirty="0"/>
          </a:p>
        </p:txBody>
      </p:sp>
      <p:sp>
        <p:nvSpPr>
          <p:cNvPr id="4" name="Slide Number Placeholder 3"/>
          <p:cNvSpPr>
            <a:spLocks noGrp="1"/>
          </p:cNvSpPr>
          <p:nvPr>
            <p:ph type="sldNum" sz="quarter" idx="10"/>
          </p:nvPr>
        </p:nvSpPr>
        <p:spPr/>
        <p:txBody>
          <a:bodyPr/>
          <a:lstStyle/>
          <a:p>
            <a:fld id="{2FCDF864-ABF2-BC4F-9DBE-44EDB8129BF2}" type="slidenum">
              <a:rPr lang="en-US" smtClean="0"/>
              <a:t>8</a:t>
            </a:fld>
            <a:endParaRPr lang="en-US"/>
          </a:p>
        </p:txBody>
      </p:sp>
    </p:spTree>
    <p:extLst>
      <p:ext uri="{BB962C8B-B14F-4D97-AF65-F5344CB8AC3E}">
        <p14:creationId xmlns:p14="http://schemas.microsoft.com/office/powerpoint/2010/main" val="1255949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And so the information extraction task is to fill in the fields for the event.</a:t>
            </a:r>
          </a:p>
          <a:p>
            <a:r>
              <a:rPr lang="en-US" baseline="0" dirty="0" smtClean="0"/>
              <a:t>So you could imagine many events mentioned on Twitter which fit this general schema.</a:t>
            </a:r>
          </a:p>
          <a:p>
            <a:endParaRPr lang="en-US" baseline="0" dirty="0" smtClean="0"/>
          </a:p>
          <a:p>
            <a:r>
              <a:rPr lang="en-US" baseline="0" dirty="0" smtClean="0"/>
              <a:t>If we can automatically convert tweets into database rows like this, then we can do SQL-like queries and higher-level data mining and analysis on top of this that wasn’t possible by just directly looking at the text.</a:t>
            </a:r>
          </a:p>
          <a:p>
            <a:endParaRPr lang="en-US" dirty="0"/>
          </a:p>
        </p:txBody>
      </p:sp>
      <p:sp>
        <p:nvSpPr>
          <p:cNvPr id="4" name="Slide Number Placeholder 3"/>
          <p:cNvSpPr>
            <a:spLocks noGrp="1"/>
          </p:cNvSpPr>
          <p:nvPr>
            <p:ph type="sldNum" sz="quarter" idx="10"/>
          </p:nvPr>
        </p:nvSpPr>
        <p:spPr/>
        <p:txBody>
          <a:bodyPr/>
          <a:lstStyle/>
          <a:p>
            <a:fld id="{2FCDF864-ABF2-BC4F-9DBE-44EDB8129BF2}" type="slidenum">
              <a:rPr lang="en-US" smtClean="0"/>
              <a:t>9</a:t>
            </a:fld>
            <a:endParaRPr lang="en-US"/>
          </a:p>
        </p:txBody>
      </p:sp>
    </p:spTree>
    <p:extLst>
      <p:ext uri="{BB962C8B-B14F-4D97-AF65-F5344CB8AC3E}">
        <p14:creationId xmlns:p14="http://schemas.microsoft.com/office/powerpoint/2010/main" val="1255949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goal of information extraction is to extrac</a:t>
            </a:r>
            <a:r>
              <a:rPr lang="en-US" baseline="0" dirty="0" smtClean="0"/>
              <a:t>t </a:t>
            </a:r>
            <a:r>
              <a:rPr lang="en-US" sz="1200" i="1" dirty="0" smtClean="0"/>
              <a:t>structured</a:t>
            </a:r>
            <a:r>
              <a:rPr lang="en-US" sz="1200" dirty="0" smtClean="0"/>
              <a:t> knowledge from unstructured texts,</a:t>
            </a:r>
            <a:r>
              <a:rPr lang="en-US" sz="1200" baseline="0" dirty="0" smtClean="0"/>
              <a:t> such that both computer and human can easily access to these information through AI agent, search tools, etc.</a:t>
            </a: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t>Make knowledge (more) accessible to computers.</a:t>
            </a: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t>Help humans efficiently process massive amounts of information.</a:t>
            </a:r>
            <a:endParaRPr lang="en-US" dirty="0"/>
          </a:p>
        </p:txBody>
      </p:sp>
      <p:sp>
        <p:nvSpPr>
          <p:cNvPr id="4" name="Slide Number Placeholder 3"/>
          <p:cNvSpPr>
            <a:spLocks noGrp="1"/>
          </p:cNvSpPr>
          <p:nvPr>
            <p:ph type="sldNum" sz="quarter" idx="10"/>
          </p:nvPr>
        </p:nvSpPr>
        <p:spPr/>
        <p:txBody>
          <a:bodyPr/>
          <a:lstStyle/>
          <a:p>
            <a:fld id="{2B4BA2FD-7284-C74C-903E-C574E69286B4}" type="slidenum">
              <a:rPr lang="en-US" smtClean="0"/>
              <a:t>10</a:t>
            </a:fld>
            <a:endParaRPr lang="en-US"/>
          </a:p>
        </p:txBody>
      </p:sp>
    </p:spTree>
    <p:extLst>
      <p:ext uri="{BB962C8B-B14F-4D97-AF65-F5344CB8AC3E}">
        <p14:creationId xmlns:p14="http://schemas.microsoft.com/office/powerpoint/2010/main" val="3534522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goal of IE is to extract</a:t>
            </a:r>
            <a:r>
              <a:rPr lang="en-US" baseline="0" dirty="0" smtClean="0"/>
              <a:t> structured knowledge from unstructured text.</a:t>
            </a:r>
          </a:p>
          <a:p>
            <a:r>
              <a:rPr lang="en-US" baseline="0" dirty="0" smtClean="0"/>
              <a:t>There are many domains that the structured knowledge can be extracted from.</a:t>
            </a:r>
            <a:endParaRPr lang="en-US" dirty="0"/>
          </a:p>
        </p:txBody>
      </p:sp>
      <p:sp>
        <p:nvSpPr>
          <p:cNvPr id="4" name="Slide Number Placeholder 3"/>
          <p:cNvSpPr>
            <a:spLocks noGrp="1"/>
          </p:cNvSpPr>
          <p:nvPr>
            <p:ph type="sldNum" sz="quarter" idx="10"/>
          </p:nvPr>
        </p:nvSpPr>
        <p:spPr/>
        <p:txBody>
          <a:bodyPr/>
          <a:lstStyle/>
          <a:p>
            <a:fld id="{D88769C3-7167-6641-877F-604486D7C002}" type="slidenum">
              <a:rPr lang="en-US" smtClean="0"/>
              <a:t>12</a:t>
            </a:fld>
            <a:endParaRPr lang="en-US"/>
          </a:p>
        </p:txBody>
      </p:sp>
    </p:spTree>
    <p:extLst>
      <p:ext uri="{BB962C8B-B14F-4D97-AF65-F5344CB8AC3E}">
        <p14:creationId xmlns:p14="http://schemas.microsoft.com/office/powerpoint/2010/main" val="3909255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sz="1200" b="0" dirty="0" smtClean="0">
                <a:solidFill>
                  <a:srgbClr val="001EB8"/>
                </a:solidFill>
              </a:rPr>
              <a:t>Structured knowledge is what enables AI systems to detect</a:t>
            </a:r>
            <a:r>
              <a:rPr lang="en-US" altLang="zh-CN" sz="1200" b="0" baseline="0" dirty="0" smtClean="0">
                <a:solidFill>
                  <a:srgbClr val="001EB8"/>
                </a:solidFill>
              </a:rPr>
              <a:t> important event that can help predict the stock price</a:t>
            </a:r>
            <a:r>
              <a:rPr lang="en-US" altLang="zh-CN" sz="1200" b="0" dirty="0" smtClean="0">
                <a:solidFill>
                  <a:srgbClr val="001EB8"/>
                </a:solidFill>
              </a:rPr>
              <a:t>, or even to be able to answer Jeopardy questions at a superhuman level or find new combinations of drugs to fight cancer</a:t>
            </a:r>
          </a:p>
          <a:p>
            <a:endParaRPr lang="en-US" altLang="zh-CN" sz="1200" dirty="0" smtClean="0"/>
          </a:p>
        </p:txBody>
      </p:sp>
      <p:sp>
        <p:nvSpPr>
          <p:cNvPr id="4" name="Slide Number Placeholder 3"/>
          <p:cNvSpPr>
            <a:spLocks noGrp="1"/>
          </p:cNvSpPr>
          <p:nvPr>
            <p:ph type="sldNum" sz="quarter" idx="10"/>
          </p:nvPr>
        </p:nvSpPr>
        <p:spPr/>
        <p:txBody>
          <a:bodyPr/>
          <a:lstStyle/>
          <a:p>
            <a:fld id="{D88769C3-7167-6641-877F-604486D7C002}" type="slidenum">
              <a:rPr lang="en-US" smtClean="0"/>
              <a:t>13</a:t>
            </a:fld>
            <a:endParaRPr lang="en-US"/>
          </a:p>
        </p:txBody>
      </p:sp>
    </p:spTree>
    <p:extLst>
      <p:ext uri="{BB962C8B-B14F-4D97-AF65-F5344CB8AC3E}">
        <p14:creationId xmlns:p14="http://schemas.microsoft.com/office/powerpoint/2010/main" val="3909255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chunking</a:t>
            </a:r>
            <a:endParaRPr lang="en-US" dirty="0"/>
          </a:p>
        </p:txBody>
      </p:sp>
      <p:sp>
        <p:nvSpPr>
          <p:cNvPr id="4" name="Slide Number Placeholder 3"/>
          <p:cNvSpPr>
            <a:spLocks noGrp="1"/>
          </p:cNvSpPr>
          <p:nvPr>
            <p:ph type="sldNum" sz="quarter" idx="10"/>
          </p:nvPr>
        </p:nvSpPr>
        <p:spPr/>
        <p:txBody>
          <a:bodyPr/>
          <a:lstStyle/>
          <a:p>
            <a:fld id="{02BF36F0-628B-A64E-979E-DB95F5FEEE3C}" type="slidenum">
              <a:rPr lang="en-US" smtClean="0"/>
              <a:t>25</a:t>
            </a:fld>
            <a:endParaRPr lang="en-US"/>
          </a:p>
        </p:txBody>
      </p:sp>
    </p:spTree>
    <p:extLst>
      <p:ext uri="{BB962C8B-B14F-4D97-AF65-F5344CB8AC3E}">
        <p14:creationId xmlns:p14="http://schemas.microsoft.com/office/powerpoint/2010/main" val="1625467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ccc</a:t>
            </a:r>
            <a:endParaRPr lang="en-US" dirty="0"/>
          </a:p>
        </p:txBody>
      </p:sp>
      <p:sp>
        <p:nvSpPr>
          <p:cNvPr id="4" name="Slide Number Placeholder 3"/>
          <p:cNvSpPr>
            <a:spLocks noGrp="1"/>
          </p:cNvSpPr>
          <p:nvPr>
            <p:ph type="sldNum" sz="quarter" idx="10"/>
          </p:nvPr>
        </p:nvSpPr>
        <p:spPr/>
        <p:txBody>
          <a:bodyPr/>
          <a:lstStyle/>
          <a:p>
            <a:fld id="{02BF36F0-628B-A64E-979E-DB95F5FEEE3C}" type="slidenum">
              <a:rPr lang="en-US" smtClean="0"/>
              <a:t>32</a:t>
            </a:fld>
            <a:endParaRPr lang="en-US"/>
          </a:p>
        </p:txBody>
      </p:sp>
    </p:spTree>
    <p:extLst>
      <p:ext uri="{BB962C8B-B14F-4D97-AF65-F5344CB8AC3E}">
        <p14:creationId xmlns:p14="http://schemas.microsoft.com/office/powerpoint/2010/main" val="279730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3" y="2130431"/>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38" indent="0" algn="ctr">
              <a:buNone/>
              <a:defRPr>
                <a:solidFill>
                  <a:schemeClr val="tx1">
                    <a:tint val="75000"/>
                  </a:schemeClr>
                </a:solidFill>
              </a:defRPr>
            </a:lvl2pPr>
            <a:lvl3pPr marL="914278" indent="0" algn="ctr">
              <a:buNone/>
              <a:defRPr>
                <a:solidFill>
                  <a:schemeClr val="tx1">
                    <a:tint val="75000"/>
                  </a:schemeClr>
                </a:solidFill>
              </a:defRPr>
            </a:lvl3pPr>
            <a:lvl4pPr marL="1371416" indent="0" algn="ctr">
              <a:buNone/>
              <a:defRPr>
                <a:solidFill>
                  <a:schemeClr val="tx1">
                    <a:tint val="75000"/>
                  </a:schemeClr>
                </a:solidFill>
              </a:defRPr>
            </a:lvl4pPr>
            <a:lvl5pPr marL="1828555" indent="0" algn="ctr">
              <a:buNone/>
              <a:defRPr>
                <a:solidFill>
                  <a:schemeClr val="tx1">
                    <a:tint val="75000"/>
                  </a:schemeClr>
                </a:solidFill>
              </a:defRPr>
            </a:lvl5pPr>
            <a:lvl6pPr marL="2285694" indent="0" algn="ctr">
              <a:buNone/>
              <a:defRPr>
                <a:solidFill>
                  <a:schemeClr val="tx1">
                    <a:tint val="75000"/>
                  </a:schemeClr>
                </a:solidFill>
              </a:defRPr>
            </a:lvl6pPr>
            <a:lvl7pPr marL="2742833" indent="0" algn="ctr">
              <a:buNone/>
              <a:defRPr>
                <a:solidFill>
                  <a:schemeClr val="tx1">
                    <a:tint val="75000"/>
                  </a:schemeClr>
                </a:solidFill>
              </a:defRPr>
            </a:lvl7pPr>
            <a:lvl8pPr marL="3199971" indent="0" algn="ctr">
              <a:buNone/>
              <a:defRPr>
                <a:solidFill>
                  <a:schemeClr val="tx1">
                    <a:tint val="75000"/>
                  </a:schemeClr>
                </a:solidFill>
              </a:defRPr>
            </a:lvl8pPr>
            <a:lvl9pPr marL="365711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9D84432-943F-2B4E-BC8E-7DE6A99E95F2}" type="datetime1">
              <a:rPr lang="en-US" smtClean="0"/>
              <a:t>10/18/18</a:t>
            </a:fld>
            <a:endParaRPr lang="en-US"/>
          </a:p>
        </p:txBody>
      </p:sp>
      <p:sp>
        <p:nvSpPr>
          <p:cNvPr id="5" name="Footer Placeholder 4"/>
          <p:cNvSpPr>
            <a:spLocks noGrp="1"/>
          </p:cNvSpPr>
          <p:nvPr>
            <p:ph type="ftr" sz="quarter" idx="11"/>
          </p:nvPr>
        </p:nvSpPr>
        <p:spPr/>
        <p:txBody>
          <a:bodyPr/>
          <a:lstStyle/>
          <a:p>
            <a:r>
              <a:rPr lang="ro-RO" smtClean="0"/>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2987635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452173-0EED-164C-B3F2-8C962A84E3E0}" type="datetime1">
              <a:rPr lang="en-US" smtClean="0"/>
              <a:t>10/18/18</a:t>
            </a:fld>
            <a:endParaRPr lang="en-US"/>
          </a:p>
        </p:txBody>
      </p:sp>
      <p:sp>
        <p:nvSpPr>
          <p:cNvPr id="5" name="Footer Placeholder 4"/>
          <p:cNvSpPr>
            <a:spLocks noGrp="1"/>
          </p:cNvSpPr>
          <p:nvPr>
            <p:ph type="ftr" sz="quarter" idx="11"/>
          </p:nvPr>
        </p:nvSpPr>
        <p:spPr/>
        <p:txBody>
          <a:bodyPr/>
          <a:lstStyle/>
          <a:p>
            <a:r>
              <a:rPr lang="ro-RO" smtClean="0"/>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843120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7615" y="274644"/>
            <a:ext cx="2741612"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1" y="274644"/>
            <a:ext cx="8075613"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51BE5F-1461-454D-BA86-21E0A5AC2FF7}" type="datetime1">
              <a:rPr lang="en-US" smtClean="0"/>
              <a:t>10/18/18</a:t>
            </a:fld>
            <a:endParaRPr lang="en-US"/>
          </a:p>
        </p:txBody>
      </p:sp>
      <p:sp>
        <p:nvSpPr>
          <p:cNvPr id="5" name="Footer Placeholder 4"/>
          <p:cNvSpPr>
            <a:spLocks noGrp="1"/>
          </p:cNvSpPr>
          <p:nvPr>
            <p:ph type="ftr" sz="quarter" idx="11"/>
          </p:nvPr>
        </p:nvSpPr>
        <p:spPr/>
        <p:txBody>
          <a:bodyPr/>
          <a:lstStyle/>
          <a:p>
            <a:r>
              <a:rPr lang="ro-RO" smtClean="0"/>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2086372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atin typeface="Verdana" panose="020B0604030504040204" pitchFamily="34" charset="0"/>
                <a:ea typeface="Verdana" panose="020B0604030504040204" pitchFamily="34" charset="0"/>
                <a:cs typeface="Verdana" panose="020B0604030504040204" pitchFamily="34" charset="0"/>
              </a:defRPr>
            </a:lvl1pPr>
          </a:lstStyle>
          <a:p>
            <a:r>
              <a:rPr lang="zh-TW" altLang="en-US" dirty="0" smtClean="0"/>
              <a:t>按一下以編輯母片標題樣式</a:t>
            </a:r>
            <a:endParaRPr lang="en-US" dirty="0"/>
          </a:p>
        </p:txBody>
      </p:sp>
      <p:sp>
        <p:nvSpPr>
          <p:cNvPr id="3" name="Content Placeholder 2"/>
          <p:cNvSpPr>
            <a:spLocks noGrp="1"/>
          </p:cNvSpPr>
          <p:nvPr>
            <p:ph idx="1"/>
          </p:nvPr>
        </p:nvSpPr>
        <p:spPr/>
        <p:txBody>
          <a:bodyPr/>
          <a:lstStyle>
            <a:lvl1pPr>
              <a:defRPr b="0">
                <a:latin typeface="Times New Roman" panose="02020603050405020304" pitchFamily="18" charset="0"/>
                <a:ea typeface="Verdana" panose="020B0604030504040204" pitchFamily="34" charset="0"/>
                <a:cs typeface="Times New Roman" panose="02020603050405020304" pitchFamily="18" charset="0"/>
              </a:defRPr>
            </a:lvl1pPr>
            <a:lvl2pPr>
              <a:defRPr>
                <a:latin typeface="Times New Roman" panose="02020603050405020304" pitchFamily="18" charset="0"/>
                <a:ea typeface="Verdana" panose="020B0604030504040204" pitchFamily="34" charset="0"/>
                <a:cs typeface="Times New Roman" panose="02020603050405020304" pitchFamily="18" charset="0"/>
              </a:defRPr>
            </a:lvl2pPr>
            <a:lvl3pPr>
              <a:defRPr sz="2000">
                <a:latin typeface="Times New Roman" panose="02020603050405020304" pitchFamily="18" charset="0"/>
                <a:ea typeface="Verdana" panose="020B0604030504040204" pitchFamily="34" charset="0"/>
                <a:cs typeface="Times New Roman" panose="02020603050405020304" pitchFamily="18" charset="0"/>
              </a:defRPr>
            </a:lvl3pPr>
            <a:lvl4pPr>
              <a:defRPr>
                <a:latin typeface="Times New Roman" panose="02020603050405020304" pitchFamily="18" charset="0"/>
                <a:ea typeface="Verdana" panose="020B0604030504040204" pitchFamily="34" charset="0"/>
                <a:cs typeface="Times New Roman" panose="02020603050405020304" pitchFamily="18" charset="0"/>
              </a:defRPr>
            </a:lvl4pPr>
            <a:lvl5pPr>
              <a:defRPr>
                <a:latin typeface="Times New Roman" panose="02020603050405020304" pitchFamily="18" charset="0"/>
                <a:ea typeface="Verdana" panose="020B0604030504040204" pitchFamily="34" charset="0"/>
                <a:cs typeface="Times New Roman" panose="02020603050405020304" pitchFamily="18" charset="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10" name="Date Placeholder 9"/>
          <p:cNvSpPr>
            <a:spLocks noGrp="1"/>
          </p:cNvSpPr>
          <p:nvPr>
            <p:ph type="dt" sz="half" idx="10"/>
          </p:nvPr>
        </p:nvSpPr>
        <p:spPr>
          <a:xfrm>
            <a:off x="5004048" y="6553200"/>
            <a:ext cx="3048000" cy="2286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fld id="{85B7E0F7-507F-FF48-AFEB-3F6ABDDD9375}" type="datetime1">
              <a:rPr lang="en-US" altLang="zh-TW" smtClean="0"/>
              <a:t>10/18/18</a:t>
            </a:fld>
            <a:endParaRPr lang="zh-TW" altLang="en-US" dirty="0"/>
          </a:p>
        </p:txBody>
      </p:sp>
      <p:sp>
        <p:nvSpPr>
          <p:cNvPr id="11" name="Footer Placeholder 10"/>
          <p:cNvSpPr>
            <a:spLocks noGrp="1"/>
          </p:cNvSpPr>
          <p:nvPr>
            <p:ph type="ftr" sz="quarter" idx="11"/>
          </p:nvPr>
        </p:nvSpPr>
        <p:spPr>
          <a:xfrm>
            <a:off x="5004048" y="6248400"/>
            <a:ext cx="4038600" cy="2286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ltLang="zh-TW" smtClean="0"/>
              <a:t>Kai-Wei Chang </a:t>
            </a:r>
            <a:endParaRPr lang="zh-TW" altLang="en-US" dirty="0"/>
          </a:p>
        </p:txBody>
      </p:sp>
      <p:sp>
        <p:nvSpPr>
          <p:cNvPr id="12" name="Slide Number Placeholder 11"/>
          <p:cNvSpPr>
            <a:spLocks noGrp="1"/>
          </p:cNvSpPr>
          <p:nvPr>
            <p:ph type="sldNum" sz="quarter" idx="12"/>
          </p:nvPr>
        </p:nvSpPr>
        <p:spPr>
          <a:xfrm>
            <a:off x="8128248" y="6553200"/>
            <a:ext cx="914400" cy="2286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fld id="{AF71DC22-0103-4060-B7D8-ECD9AE0F749D}" type="slidenum">
              <a:rPr lang="zh-TW" altLang="en-US" smtClean="0"/>
              <a:pPr/>
              <a:t>‹#›</a:t>
            </a:fld>
            <a:endParaRPr lang="zh-TW" altLang="en-US"/>
          </a:p>
        </p:txBody>
      </p:sp>
    </p:spTree>
    <p:extLst>
      <p:ext uri="{BB962C8B-B14F-4D97-AF65-F5344CB8AC3E}">
        <p14:creationId xmlns:p14="http://schemas.microsoft.com/office/powerpoint/2010/main" val="753498048"/>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C3DDD9-5CB4-4541-9EE4-C343919C930A}" type="datetime1">
              <a:rPr lang="en-US" smtClean="0"/>
              <a:t>10/18/18</a:t>
            </a:fld>
            <a:endParaRPr lang="en-US"/>
          </a:p>
        </p:txBody>
      </p:sp>
      <p:sp>
        <p:nvSpPr>
          <p:cNvPr id="5" name="Footer Placeholder 4"/>
          <p:cNvSpPr>
            <a:spLocks noGrp="1"/>
          </p:cNvSpPr>
          <p:nvPr>
            <p:ph type="ftr" sz="quarter" idx="11"/>
          </p:nvPr>
        </p:nvSpPr>
        <p:spPr/>
        <p:txBody>
          <a:bodyPr/>
          <a:lstStyle/>
          <a:p>
            <a:r>
              <a:rPr lang="ro-RO" smtClean="0"/>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3535743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7138" indent="0">
              <a:buNone/>
              <a:defRPr sz="1800">
                <a:solidFill>
                  <a:schemeClr val="tx1">
                    <a:tint val="75000"/>
                  </a:schemeClr>
                </a:solidFill>
              </a:defRPr>
            </a:lvl2pPr>
            <a:lvl3pPr marL="914278" indent="0">
              <a:buNone/>
              <a:defRPr sz="1600">
                <a:solidFill>
                  <a:schemeClr val="tx1">
                    <a:tint val="75000"/>
                  </a:schemeClr>
                </a:solidFill>
              </a:defRPr>
            </a:lvl3pPr>
            <a:lvl4pPr marL="1371416" indent="0">
              <a:buNone/>
              <a:defRPr sz="1400">
                <a:solidFill>
                  <a:schemeClr val="tx1">
                    <a:tint val="75000"/>
                  </a:schemeClr>
                </a:solidFill>
              </a:defRPr>
            </a:lvl4pPr>
            <a:lvl5pPr marL="1828555" indent="0">
              <a:buNone/>
              <a:defRPr sz="1400">
                <a:solidFill>
                  <a:schemeClr val="tx1">
                    <a:tint val="75000"/>
                  </a:schemeClr>
                </a:solidFill>
              </a:defRPr>
            </a:lvl5pPr>
            <a:lvl6pPr marL="2285694" indent="0">
              <a:buNone/>
              <a:defRPr sz="1400">
                <a:solidFill>
                  <a:schemeClr val="tx1">
                    <a:tint val="75000"/>
                  </a:schemeClr>
                </a:solidFill>
              </a:defRPr>
            </a:lvl6pPr>
            <a:lvl7pPr marL="2742833" indent="0">
              <a:buNone/>
              <a:defRPr sz="1400">
                <a:solidFill>
                  <a:schemeClr val="tx1">
                    <a:tint val="75000"/>
                  </a:schemeClr>
                </a:solidFill>
              </a:defRPr>
            </a:lvl7pPr>
            <a:lvl8pPr marL="3199971" indent="0">
              <a:buNone/>
              <a:defRPr sz="1400">
                <a:solidFill>
                  <a:schemeClr val="tx1">
                    <a:tint val="75000"/>
                  </a:schemeClr>
                </a:solidFill>
              </a:defRPr>
            </a:lvl8pPr>
            <a:lvl9pPr marL="365711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3AA66B-9850-0B4D-A01E-F2FA33491D2C}" type="datetime1">
              <a:rPr lang="en-US" smtClean="0"/>
              <a:t>10/18/18</a:t>
            </a:fld>
            <a:endParaRPr lang="en-US"/>
          </a:p>
        </p:txBody>
      </p:sp>
      <p:sp>
        <p:nvSpPr>
          <p:cNvPr id="5" name="Footer Placeholder 4"/>
          <p:cNvSpPr>
            <a:spLocks noGrp="1"/>
          </p:cNvSpPr>
          <p:nvPr>
            <p:ph type="ftr" sz="quarter" idx="11"/>
          </p:nvPr>
        </p:nvSpPr>
        <p:spPr/>
        <p:txBody>
          <a:bodyPr/>
          <a:lstStyle/>
          <a:p>
            <a:r>
              <a:rPr lang="ro-RO" smtClean="0"/>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4178828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3" y="1600206"/>
            <a:ext cx="540861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615" y="1600206"/>
            <a:ext cx="540861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DE25260-A379-F14C-B52F-CEB28428CB77}" type="datetime1">
              <a:rPr lang="en-US" smtClean="0"/>
              <a:t>10/18/18</a:t>
            </a:fld>
            <a:endParaRPr lang="en-US"/>
          </a:p>
        </p:txBody>
      </p:sp>
      <p:sp>
        <p:nvSpPr>
          <p:cNvPr id="6" name="Footer Placeholder 5"/>
          <p:cNvSpPr>
            <a:spLocks noGrp="1"/>
          </p:cNvSpPr>
          <p:nvPr>
            <p:ph type="ftr" sz="quarter" idx="11"/>
          </p:nvPr>
        </p:nvSpPr>
        <p:spPr/>
        <p:txBody>
          <a:bodyPr/>
          <a:lstStyle/>
          <a:p>
            <a:r>
              <a:rPr lang="ro-RO" smtClean="0"/>
              <a:t>Kai-Wei Chang </a:t>
            </a:r>
            <a:endParaRPr lang="en-US"/>
          </a:p>
        </p:txBody>
      </p:sp>
      <p:sp>
        <p:nvSpPr>
          <p:cNvPr id="7" name="Slide Number Placeholder 6"/>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56517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8" indent="0">
              <a:buNone/>
              <a:defRPr sz="2000" b="1"/>
            </a:lvl2pPr>
            <a:lvl3pPr marL="914278" indent="0">
              <a:buNone/>
              <a:defRPr sz="1800" b="1"/>
            </a:lvl3pPr>
            <a:lvl4pPr marL="1371416" indent="0">
              <a:buNone/>
              <a:defRPr sz="1600" b="1"/>
            </a:lvl4pPr>
            <a:lvl5pPr marL="1828555" indent="0">
              <a:buNone/>
              <a:defRPr sz="1600" b="1"/>
            </a:lvl5pPr>
            <a:lvl6pPr marL="2285694" indent="0">
              <a:buNone/>
              <a:defRPr sz="1600" b="1"/>
            </a:lvl6pPr>
            <a:lvl7pPr marL="2742833" indent="0">
              <a:buNone/>
              <a:defRPr sz="1600" b="1"/>
            </a:lvl7pPr>
            <a:lvl8pPr marL="3199971" indent="0">
              <a:buNone/>
              <a:defRPr sz="1600" b="1"/>
            </a:lvl8pPr>
            <a:lvl9pPr marL="365711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138" indent="0">
              <a:buNone/>
              <a:defRPr sz="2000" b="1"/>
            </a:lvl2pPr>
            <a:lvl3pPr marL="914278" indent="0">
              <a:buNone/>
              <a:defRPr sz="1800" b="1"/>
            </a:lvl3pPr>
            <a:lvl4pPr marL="1371416" indent="0">
              <a:buNone/>
              <a:defRPr sz="1600" b="1"/>
            </a:lvl4pPr>
            <a:lvl5pPr marL="1828555" indent="0">
              <a:buNone/>
              <a:defRPr sz="1600" b="1"/>
            </a:lvl5pPr>
            <a:lvl6pPr marL="2285694" indent="0">
              <a:buNone/>
              <a:defRPr sz="1600" b="1"/>
            </a:lvl6pPr>
            <a:lvl7pPr marL="2742833" indent="0">
              <a:buNone/>
              <a:defRPr sz="1600" b="1"/>
            </a:lvl7pPr>
            <a:lvl8pPr marL="3199971" indent="0">
              <a:buNone/>
              <a:defRPr sz="1600" b="1"/>
            </a:lvl8pPr>
            <a:lvl9pPr marL="365711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E56491-E683-9647-94CC-B9A5FFADA4D3}" type="datetime1">
              <a:rPr lang="en-US" smtClean="0"/>
              <a:t>10/18/18</a:t>
            </a:fld>
            <a:endParaRPr lang="en-US"/>
          </a:p>
        </p:txBody>
      </p:sp>
      <p:sp>
        <p:nvSpPr>
          <p:cNvPr id="8" name="Footer Placeholder 7"/>
          <p:cNvSpPr>
            <a:spLocks noGrp="1"/>
          </p:cNvSpPr>
          <p:nvPr>
            <p:ph type="ftr" sz="quarter" idx="11"/>
          </p:nvPr>
        </p:nvSpPr>
        <p:spPr/>
        <p:txBody>
          <a:bodyPr/>
          <a:lstStyle/>
          <a:p>
            <a:r>
              <a:rPr lang="ro-RO" smtClean="0"/>
              <a:t>Kai-Wei Chang </a:t>
            </a:r>
            <a:endParaRPr lang="en-US"/>
          </a:p>
        </p:txBody>
      </p:sp>
      <p:sp>
        <p:nvSpPr>
          <p:cNvPr id="9" name="Slide Number Placeholder 8"/>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6200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F3B178-4A90-6F4B-A4D3-44CF473D606D}" type="datetime1">
              <a:rPr lang="en-US" smtClean="0"/>
              <a:t>10/18/18</a:t>
            </a:fld>
            <a:endParaRPr lang="en-US"/>
          </a:p>
        </p:txBody>
      </p:sp>
      <p:sp>
        <p:nvSpPr>
          <p:cNvPr id="4" name="Footer Placeholder 3"/>
          <p:cNvSpPr>
            <a:spLocks noGrp="1"/>
          </p:cNvSpPr>
          <p:nvPr>
            <p:ph type="ftr" sz="quarter" idx="11"/>
          </p:nvPr>
        </p:nvSpPr>
        <p:spPr/>
        <p:txBody>
          <a:bodyPr/>
          <a:lstStyle/>
          <a:p>
            <a:r>
              <a:rPr lang="ro-RO" smtClean="0"/>
              <a:t>Kai-Wei Chang </a:t>
            </a:r>
            <a:endParaRPr lang="en-US"/>
          </a:p>
        </p:txBody>
      </p:sp>
      <p:sp>
        <p:nvSpPr>
          <p:cNvPr id="5" name="Slide Number Placeholder 4"/>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1375229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32553-997E-1B42-8EE0-77FF53C87DC4}" type="datetime1">
              <a:rPr lang="en-US" smtClean="0"/>
              <a:t>10/18/18</a:t>
            </a:fld>
            <a:endParaRPr lang="en-US"/>
          </a:p>
        </p:txBody>
      </p:sp>
      <p:sp>
        <p:nvSpPr>
          <p:cNvPr id="3" name="Footer Placeholder 2"/>
          <p:cNvSpPr>
            <a:spLocks noGrp="1"/>
          </p:cNvSpPr>
          <p:nvPr>
            <p:ph type="ftr" sz="quarter" idx="11"/>
          </p:nvPr>
        </p:nvSpPr>
        <p:spPr/>
        <p:txBody>
          <a:bodyPr/>
          <a:lstStyle/>
          <a:p>
            <a:r>
              <a:rPr lang="ro-RO" smtClean="0"/>
              <a:t>Kai-Wei Chang </a:t>
            </a:r>
            <a:endParaRPr lang="en-US"/>
          </a:p>
        </p:txBody>
      </p:sp>
      <p:sp>
        <p:nvSpPr>
          <p:cNvPr id="4" name="Slide Number Placeholder 3"/>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3312579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400"/>
            </a:lvl1pPr>
            <a:lvl2pPr marL="457138" indent="0">
              <a:buNone/>
              <a:defRPr sz="1200"/>
            </a:lvl2pPr>
            <a:lvl3pPr marL="914278" indent="0">
              <a:buNone/>
              <a:defRPr sz="1000"/>
            </a:lvl3pPr>
            <a:lvl4pPr marL="1371416" indent="0">
              <a:buNone/>
              <a:defRPr sz="900"/>
            </a:lvl4pPr>
            <a:lvl5pPr marL="1828555" indent="0">
              <a:buNone/>
              <a:defRPr sz="900"/>
            </a:lvl5pPr>
            <a:lvl6pPr marL="2285694" indent="0">
              <a:buNone/>
              <a:defRPr sz="900"/>
            </a:lvl6pPr>
            <a:lvl7pPr marL="2742833" indent="0">
              <a:buNone/>
              <a:defRPr sz="900"/>
            </a:lvl7pPr>
            <a:lvl8pPr marL="3199971" indent="0">
              <a:buNone/>
              <a:defRPr sz="900"/>
            </a:lvl8pPr>
            <a:lvl9pPr marL="365711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A4AB8A-A217-8545-AF99-019A5D20447D}" type="datetime1">
              <a:rPr lang="en-US" smtClean="0"/>
              <a:t>10/18/18</a:t>
            </a:fld>
            <a:endParaRPr lang="en-US"/>
          </a:p>
        </p:txBody>
      </p:sp>
      <p:sp>
        <p:nvSpPr>
          <p:cNvPr id="6" name="Footer Placeholder 5"/>
          <p:cNvSpPr>
            <a:spLocks noGrp="1"/>
          </p:cNvSpPr>
          <p:nvPr>
            <p:ph type="ftr" sz="quarter" idx="11"/>
          </p:nvPr>
        </p:nvSpPr>
        <p:spPr/>
        <p:txBody>
          <a:bodyPr/>
          <a:lstStyle/>
          <a:p>
            <a:r>
              <a:rPr lang="ro-RO" smtClean="0"/>
              <a:t>Kai-Wei Chang </a:t>
            </a:r>
            <a:endParaRPr lang="en-US"/>
          </a:p>
        </p:txBody>
      </p:sp>
      <p:sp>
        <p:nvSpPr>
          <p:cNvPr id="7" name="Slide Number Placeholder 6"/>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157162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8" indent="0">
              <a:buNone/>
              <a:defRPr sz="2800"/>
            </a:lvl2pPr>
            <a:lvl3pPr marL="914278" indent="0">
              <a:buNone/>
              <a:defRPr sz="2400"/>
            </a:lvl3pPr>
            <a:lvl4pPr marL="1371416" indent="0">
              <a:buNone/>
              <a:defRPr sz="2000"/>
            </a:lvl4pPr>
            <a:lvl5pPr marL="1828555" indent="0">
              <a:buNone/>
              <a:defRPr sz="2000"/>
            </a:lvl5pPr>
            <a:lvl6pPr marL="2285694" indent="0">
              <a:buNone/>
              <a:defRPr sz="2000"/>
            </a:lvl6pPr>
            <a:lvl7pPr marL="2742833" indent="0">
              <a:buNone/>
              <a:defRPr sz="2000"/>
            </a:lvl7pPr>
            <a:lvl8pPr marL="3199971" indent="0">
              <a:buNone/>
              <a:defRPr sz="2000"/>
            </a:lvl8pPr>
            <a:lvl9pPr marL="365711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38" indent="0">
              <a:buNone/>
              <a:defRPr sz="1200"/>
            </a:lvl2pPr>
            <a:lvl3pPr marL="914278" indent="0">
              <a:buNone/>
              <a:defRPr sz="1000"/>
            </a:lvl3pPr>
            <a:lvl4pPr marL="1371416" indent="0">
              <a:buNone/>
              <a:defRPr sz="900"/>
            </a:lvl4pPr>
            <a:lvl5pPr marL="1828555" indent="0">
              <a:buNone/>
              <a:defRPr sz="900"/>
            </a:lvl5pPr>
            <a:lvl6pPr marL="2285694" indent="0">
              <a:buNone/>
              <a:defRPr sz="900"/>
            </a:lvl6pPr>
            <a:lvl7pPr marL="2742833" indent="0">
              <a:buNone/>
              <a:defRPr sz="900"/>
            </a:lvl7pPr>
            <a:lvl8pPr marL="3199971" indent="0">
              <a:buNone/>
              <a:defRPr sz="900"/>
            </a:lvl8pPr>
            <a:lvl9pPr marL="365711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05E52F-BE88-5646-8DA0-B5E294669537}" type="datetime1">
              <a:rPr lang="en-US" smtClean="0"/>
              <a:t>10/18/18</a:t>
            </a:fld>
            <a:endParaRPr lang="en-US"/>
          </a:p>
        </p:txBody>
      </p:sp>
      <p:sp>
        <p:nvSpPr>
          <p:cNvPr id="6" name="Footer Placeholder 5"/>
          <p:cNvSpPr>
            <a:spLocks noGrp="1"/>
          </p:cNvSpPr>
          <p:nvPr>
            <p:ph type="ftr" sz="quarter" idx="11"/>
          </p:nvPr>
        </p:nvSpPr>
        <p:spPr/>
        <p:txBody>
          <a:bodyPr/>
          <a:lstStyle/>
          <a:p>
            <a:r>
              <a:rPr lang="ro-RO" smtClean="0"/>
              <a:t>Kai-Wei Chang </a:t>
            </a:r>
            <a:endParaRPr lang="en-US"/>
          </a:p>
        </p:txBody>
      </p:sp>
      <p:sp>
        <p:nvSpPr>
          <p:cNvPr id="7" name="Slide Number Placeholder 6"/>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27420505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3" y="274638"/>
            <a:ext cx="8229600" cy="1143000"/>
          </a:xfrm>
          <a:prstGeom prst="rect">
            <a:avLst/>
          </a:prstGeom>
        </p:spPr>
        <p:txBody>
          <a:bodyPr vert="horz" lIns="91428" tIns="45714" rIns="91428" bIns="4571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3" y="1600206"/>
            <a:ext cx="8229600" cy="4525963"/>
          </a:xfrm>
          <a:prstGeom prst="rect">
            <a:avLst/>
          </a:prstGeom>
        </p:spPr>
        <p:txBody>
          <a:bodyPr vert="horz" lIns="91428" tIns="45714" rIns="91428" bIns="4571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6"/>
            <a:ext cx="2133600" cy="365125"/>
          </a:xfrm>
          <a:prstGeom prst="rect">
            <a:avLst/>
          </a:prstGeom>
        </p:spPr>
        <p:txBody>
          <a:bodyPr vert="horz" lIns="91428" tIns="45714" rIns="91428" bIns="45714" rtlCol="0" anchor="ctr"/>
          <a:lstStyle>
            <a:lvl1pPr algn="l">
              <a:defRPr sz="1200">
                <a:solidFill>
                  <a:schemeClr val="tx1">
                    <a:tint val="75000"/>
                  </a:schemeClr>
                </a:solidFill>
              </a:defRPr>
            </a:lvl1pPr>
          </a:lstStyle>
          <a:p>
            <a:fld id="{D608442D-EB9F-DE46-AC1E-E55E7FEB6611}" type="datetime1">
              <a:rPr lang="en-US" smtClean="0"/>
              <a:t>10/18/18</a:t>
            </a:fld>
            <a:endParaRPr lang="en-US"/>
          </a:p>
        </p:txBody>
      </p:sp>
      <p:sp>
        <p:nvSpPr>
          <p:cNvPr id="5" name="Footer Placeholder 4"/>
          <p:cNvSpPr>
            <a:spLocks noGrp="1"/>
          </p:cNvSpPr>
          <p:nvPr>
            <p:ph type="ftr" sz="quarter" idx="3"/>
          </p:nvPr>
        </p:nvSpPr>
        <p:spPr>
          <a:xfrm>
            <a:off x="3124203" y="6356356"/>
            <a:ext cx="2895600" cy="365125"/>
          </a:xfrm>
          <a:prstGeom prst="rect">
            <a:avLst/>
          </a:prstGeom>
        </p:spPr>
        <p:txBody>
          <a:bodyPr vert="horz" lIns="91428" tIns="45714" rIns="91428" bIns="45714" rtlCol="0" anchor="ctr"/>
          <a:lstStyle>
            <a:lvl1pPr algn="ctr">
              <a:defRPr sz="1200">
                <a:solidFill>
                  <a:schemeClr val="tx1">
                    <a:tint val="75000"/>
                  </a:schemeClr>
                </a:solidFill>
              </a:defRPr>
            </a:lvl1pPr>
          </a:lstStyle>
          <a:p>
            <a:r>
              <a:rPr lang="ro-RO" smtClean="0"/>
              <a:t>Kai-Wei Chang </a:t>
            </a:r>
            <a:endParaRPr lang="en-US"/>
          </a:p>
        </p:txBody>
      </p:sp>
      <p:sp>
        <p:nvSpPr>
          <p:cNvPr id="6" name="Slide Number Placeholder 5"/>
          <p:cNvSpPr>
            <a:spLocks noGrp="1"/>
          </p:cNvSpPr>
          <p:nvPr>
            <p:ph type="sldNum" sz="quarter" idx="4"/>
          </p:nvPr>
        </p:nvSpPr>
        <p:spPr>
          <a:xfrm>
            <a:off x="6553201" y="6356356"/>
            <a:ext cx="2133600" cy="365125"/>
          </a:xfrm>
          <a:prstGeom prst="rect">
            <a:avLst/>
          </a:prstGeom>
        </p:spPr>
        <p:txBody>
          <a:bodyPr vert="horz" lIns="91428" tIns="45714" rIns="91428" bIns="45714" rtlCol="0" anchor="ctr"/>
          <a:lstStyle>
            <a:lvl1pPr algn="r">
              <a:defRPr sz="1200">
                <a:solidFill>
                  <a:schemeClr val="tx1">
                    <a:tint val="75000"/>
                  </a:schemeClr>
                </a:solidFill>
              </a:defRPr>
            </a:lvl1pPr>
          </a:lstStyle>
          <a:p>
            <a:fld id="{E216AE2C-6153-E049-95F5-80F0548C7BC8}" type="slidenum">
              <a:rPr lang="en-US" smtClean="0"/>
              <a:t>‹#›</a:t>
            </a:fld>
            <a:endParaRPr lang="en-US"/>
          </a:p>
        </p:txBody>
      </p:sp>
    </p:spTree>
    <p:extLst>
      <p:ext uri="{BB962C8B-B14F-4D97-AF65-F5344CB8AC3E}">
        <p14:creationId xmlns:p14="http://schemas.microsoft.com/office/powerpoint/2010/main" val="2003106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138" rtl="0" eaLnBrk="1" latinLnBrk="0" hangingPunct="1">
        <a:spcBef>
          <a:spcPct val="0"/>
        </a:spcBef>
        <a:buNone/>
        <a:defRPr sz="4400" kern="1200">
          <a:solidFill>
            <a:schemeClr val="tx1"/>
          </a:solidFill>
          <a:latin typeface="+mj-lt"/>
          <a:ea typeface="+mj-ea"/>
          <a:cs typeface="+mj-cs"/>
        </a:defRPr>
      </a:lvl1pPr>
    </p:titleStyle>
    <p:bodyStyle>
      <a:lvl1pPr marL="342854" indent="-342854" algn="l" defTabSz="457138" rtl="0" eaLnBrk="1" latinLnBrk="0" hangingPunct="1">
        <a:spcBef>
          <a:spcPct val="20000"/>
        </a:spcBef>
        <a:buFont typeface="Arial"/>
        <a:buChar char="•"/>
        <a:defRPr sz="3200" kern="1200">
          <a:solidFill>
            <a:schemeClr val="tx1"/>
          </a:solidFill>
          <a:latin typeface="+mn-lt"/>
          <a:ea typeface="+mn-ea"/>
          <a:cs typeface="+mn-cs"/>
        </a:defRPr>
      </a:lvl1pPr>
      <a:lvl2pPr marL="742850" indent="-285712" algn="l" defTabSz="457138" rtl="0" eaLnBrk="1" latinLnBrk="0" hangingPunct="1">
        <a:spcBef>
          <a:spcPct val="20000"/>
        </a:spcBef>
        <a:buFont typeface="Arial"/>
        <a:buChar char="–"/>
        <a:defRPr sz="2800" kern="1200">
          <a:solidFill>
            <a:schemeClr val="tx1"/>
          </a:solidFill>
          <a:latin typeface="+mn-lt"/>
          <a:ea typeface="+mn-ea"/>
          <a:cs typeface="+mn-cs"/>
        </a:defRPr>
      </a:lvl2pPr>
      <a:lvl3pPr marL="1142848" indent="-228570" algn="l" defTabSz="457138" rtl="0" eaLnBrk="1" latinLnBrk="0" hangingPunct="1">
        <a:spcBef>
          <a:spcPct val="20000"/>
        </a:spcBef>
        <a:buFont typeface="Arial"/>
        <a:buChar char="•"/>
        <a:defRPr sz="2400" kern="1200">
          <a:solidFill>
            <a:schemeClr val="tx1"/>
          </a:solidFill>
          <a:latin typeface="+mn-lt"/>
          <a:ea typeface="+mn-ea"/>
          <a:cs typeface="+mn-cs"/>
        </a:defRPr>
      </a:lvl3pPr>
      <a:lvl4pPr marL="1599986" indent="-228570" algn="l" defTabSz="457138" rtl="0" eaLnBrk="1" latinLnBrk="0" hangingPunct="1">
        <a:spcBef>
          <a:spcPct val="20000"/>
        </a:spcBef>
        <a:buFont typeface="Arial"/>
        <a:buChar char="–"/>
        <a:defRPr sz="2000" kern="1200">
          <a:solidFill>
            <a:schemeClr val="tx1"/>
          </a:solidFill>
          <a:latin typeface="+mn-lt"/>
          <a:ea typeface="+mn-ea"/>
          <a:cs typeface="+mn-cs"/>
        </a:defRPr>
      </a:lvl4pPr>
      <a:lvl5pPr marL="2057124" indent="-228570" algn="l" defTabSz="457138" rtl="0" eaLnBrk="1" latinLnBrk="0" hangingPunct="1">
        <a:spcBef>
          <a:spcPct val="20000"/>
        </a:spcBef>
        <a:buFont typeface="Arial"/>
        <a:buChar char="»"/>
        <a:defRPr sz="2000" kern="1200">
          <a:solidFill>
            <a:schemeClr val="tx1"/>
          </a:solidFill>
          <a:latin typeface="+mn-lt"/>
          <a:ea typeface="+mn-ea"/>
          <a:cs typeface="+mn-cs"/>
        </a:defRPr>
      </a:lvl5pPr>
      <a:lvl6pPr marL="2514264" indent="-228570" algn="l" defTabSz="457138" rtl="0" eaLnBrk="1" latinLnBrk="0" hangingPunct="1">
        <a:spcBef>
          <a:spcPct val="20000"/>
        </a:spcBef>
        <a:buFont typeface="Arial"/>
        <a:buChar char="•"/>
        <a:defRPr sz="2000" kern="1200">
          <a:solidFill>
            <a:schemeClr val="tx1"/>
          </a:solidFill>
          <a:latin typeface="+mn-lt"/>
          <a:ea typeface="+mn-ea"/>
          <a:cs typeface="+mn-cs"/>
        </a:defRPr>
      </a:lvl6pPr>
      <a:lvl7pPr marL="2971402" indent="-228570" algn="l" defTabSz="457138" rtl="0" eaLnBrk="1" latinLnBrk="0" hangingPunct="1">
        <a:spcBef>
          <a:spcPct val="20000"/>
        </a:spcBef>
        <a:buFont typeface="Arial"/>
        <a:buChar char="•"/>
        <a:defRPr sz="2000" kern="1200">
          <a:solidFill>
            <a:schemeClr val="tx1"/>
          </a:solidFill>
          <a:latin typeface="+mn-lt"/>
          <a:ea typeface="+mn-ea"/>
          <a:cs typeface="+mn-cs"/>
        </a:defRPr>
      </a:lvl7pPr>
      <a:lvl8pPr marL="3428541" indent="-228570" algn="l" defTabSz="457138" rtl="0" eaLnBrk="1" latinLnBrk="0" hangingPunct="1">
        <a:spcBef>
          <a:spcPct val="20000"/>
        </a:spcBef>
        <a:buFont typeface="Arial"/>
        <a:buChar char="•"/>
        <a:defRPr sz="2000" kern="1200">
          <a:solidFill>
            <a:schemeClr val="tx1"/>
          </a:solidFill>
          <a:latin typeface="+mn-lt"/>
          <a:ea typeface="+mn-ea"/>
          <a:cs typeface="+mn-cs"/>
        </a:defRPr>
      </a:lvl8pPr>
      <a:lvl9pPr marL="3885679" indent="-228570" algn="l" defTabSz="45713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8" rtl="0" eaLnBrk="1" latinLnBrk="0" hangingPunct="1">
        <a:defRPr sz="1800" kern="1200">
          <a:solidFill>
            <a:schemeClr val="tx1"/>
          </a:solidFill>
          <a:latin typeface="+mn-lt"/>
          <a:ea typeface="+mn-ea"/>
          <a:cs typeface="+mn-cs"/>
        </a:defRPr>
      </a:lvl1pPr>
      <a:lvl2pPr marL="457138" algn="l" defTabSz="457138" rtl="0" eaLnBrk="1" latinLnBrk="0" hangingPunct="1">
        <a:defRPr sz="1800" kern="1200">
          <a:solidFill>
            <a:schemeClr val="tx1"/>
          </a:solidFill>
          <a:latin typeface="+mn-lt"/>
          <a:ea typeface="+mn-ea"/>
          <a:cs typeface="+mn-cs"/>
        </a:defRPr>
      </a:lvl2pPr>
      <a:lvl3pPr marL="914278" algn="l" defTabSz="457138" rtl="0" eaLnBrk="1" latinLnBrk="0" hangingPunct="1">
        <a:defRPr sz="1800" kern="1200">
          <a:solidFill>
            <a:schemeClr val="tx1"/>
          </a:solidFill>
          <a:latin typeface="+mn-lt"/>
          <a:ea typeface="+mn-ea"/>
          <a:cs typeface="+mn-cs"/>
        </a:defRPr>
      </a:lvl3pPr>
      <a:lvl4pPr marL="1371416" algn="l" defTabSz="457138" rtl="0" eaLnBrk="1" latinLnBrk="0" hangingPunct="1">
        <a:defRPr sz="1800" kern="1200">
          <a:solidFill>
            <a:schemeClr val="tx1"/>
          </a:solidFill>
          <a:latin typeface="+mn-lt"/>
          <a:ea typeface="+mn-ea"/>
          <a:cs typeface="+mn-cs"/>
        </a:defRPr>
      </a:lvl4pPr>
      <a:lvl5pPr marL="1828555" algn="l" defTabSz="457138" rtl="0" eaLnBrk="1" latinLnBrk="0" hangingPunct="1">
        <a:defRPr sz="1800" kern="1200">
          <a:solidFill>
            <a:schemeClr val="tx1"/>
          </a:solidFill>
          <a:latin typeface="+mn-lt"/>
          <a:ea typeface="+mn-ea"/>
          <a:cs typeface="+mn-cs"/>
        </a:defRPr>
      </a:lvl5pPr>
      <a:lvl6pPr marL="2285694" algn="l" defTabSz="457138" rtl="0" eaLnBrk="1" latinLnBrk="0" hangingPunct="1">
        <a:defRPr sz="1800" kern="1200">
          <a:solidFill>
            <a:schemeClr val="tx1"/>
          </a:solidFill>
          <a:latin typeface="+mn-lt"/>
          <a:ea typeface="+mn-ea"/>
          <a:cs typeface="+mn-cs"/>
        </a:defRPr>
      </a:lvl6pPr>
      <a:lvl7pPr marL="2742833" algn="l" defTabSz="457138" rtl="0" eaLnBrk="1" latinLnBrk="0" hangingPunct="1">
        <a:defRPr sz="1800" kern="1200">
          <a:solidFill>
            <a:schemeClr val="tx1"/>
          </a:solidFill>
          <a:latin typeface="+mn-lt"/>
          <a:ea typeface="+mn-ea"/>
          <a:cs typeface="+mn-cs"/>
        </a:defRPr>
      </a:lvl7pPr>
      <a:lvl8pPr marL="3199971" algn="l" defTabSz="457138" rtl="0" eaLnBrk="1" latinLnBrk="0" hangingPunct="1">
        <a:defRPr sz="1800" kern="1200">
          <a:solidFill>
            <a:schemeClr val="tx1"/>
          </a:solidFill>
          <a:latin typeface="+mn-lt"/>
          <a:ea typeface="+mn-ea"/>
          <a:cs typeface="+mn-cs"/>
        </a:defRPr>
      </a:lvl8pPr>
      <a:lvl9pPr marL="3657110" algn="l" defTabSz="45713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0.png"/><Relationship Id="rId3" Type="http://schemas.openxmlformats.org/officeDocument/2006/relationships/image" Target="../media/image1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Microsoft_Excel_97_-_2004_Worksheet1.xls"/><Relationship Id="rId5" Type="http://schemas.openxmlformats.org/officeDocument/2006/relationships/image" Target="../media/image22.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 Id="rId3" Type="http://schemas.openxmlformats.org/officeDocument/2006/relationships/image" Target="../media/image19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90.png"/><Relationship Id="rId5" Type="http://schemas.openxmlformats.org/officeDocument/2006/relationships/image" Target="../media/image100.png"/><Relationship Id="rId6" Type="http://schemas.openxmlformats.org/officeDocument/2006/relationships/image" Target="../media/image110.png"/><Relationship Id="rId7" Type="http://schemas.openxmlformats.org/officeDocument/2006/relationships/image" Target="../media/image120.png"/><Relationship Id="rId8"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100.png"/><Relationship Id="rId5"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0.png"/></Relationships>
</file>

<file path=ppt/slides/_rels/slide39.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6.png"/><Relationship Id="rId5"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50.png"/><Relationship Id="rId7"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3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 Id="rId3" Type="http://schemas.openxmlformats.org/officeDocument/2006/relationships/image" Target="../media/image35.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1.png"/><Relationship Id="rId3" Type="http://schemas.openxmlformats.org/officeDocument/2006/relationships/image" Target="../media/image200.png"/></Relationships>
</file>

<file path=ppt/slides/_rels/slide51.xml.rels><?xml version="1.0" encoding="UTF-8" standalone="yes"?>
<Relationships xmlns="http://schemas.openxmlformats.org/package/2006/relationships"><Relationship Id="rId3" Type="http://schemas.openxmlformats.org/officeDocument/2006/relationships/image" Target="../media/image230.png"/><Relationship Id="rId4" Type="http://schemas.openxmlformats.org/officeDocument/2006/relationships/image" Target="../media/image240.png"/><Relationship Id="rId5" Type="http://schemas.openxmlformats.org/officeDocument/2006/relationships/image" Target="../media/image250.png"/><Relationship Id="rId6" Type="http://schemas.openxmlformats.org/officeDocument/2006/relationships/image" Target="../media/image26.png"/><Relationship Id="rId7" Type="http://schemas.openxmlformats.org/officeDocument/2006/relationships/image" Target="../media/image270.png"/><Relationship Id="rId8" Type="http://schemas.openxmlformats.org/officeDocument/2006/relationships/image" Target="../media/image280.png"/><Relationship Id="rId9" Type="http://schemas.openxmlformats.org/officeDocument/2006/relationships/image" Target="../media/image29.png"/><Relationship Id="rId10"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0.png"/><Relationship Id="rId3"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0.png"/><Relationship Id="rId3" Type="http://schemas.openxmlformats.org/officeDocument/2006/relationships/image" Target="../media/image381.png"/></Relationships>
</file>

<file path=ppt/slides/_rels/slide55.xml.rels><?xml version="1.0" encoding="UTF-8" standalone="yes"?>
<Relationships xmlns="http://schemas.openxmlformats.org/package/2006/relationships"><Relationship Id="rId9" Type="http://schemas.openxmlformats.org/officeDocument/2006/relationships/image" Target="../media/image370.png"/><Relationship Id="rId6" Type="http://schemas.openxmlformats.org/officeDocument/2006/relationships/image" Target="../media/image36.png"/><Relationship Id="rId7" Type="http://schemas.openxmlformats.org/officeDocument/2006/relationships/image" Target="../media/image340.png"/><Relationship Id="rId1" Type="http://schemas.openxmlformats.org/officeDocument/2006/relationships/slideLayout" Target="../slideLayouts/slideLayout2.xml"/><Relationship Id="rId8" Type="http://schemas.openxmlformats.org/officeDocument/2006/relationships/image" Target="../media/image3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0.png"/><Relationship Id="rId3"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1.png"/><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85.png"/><Relationship Id="rId10"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image" Target="../media/image4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63.xml.rels><?xml version="1.0" encoding="UTF-8" standalone="yes"?>
<Relationships xmlns="http://schemas.openxmlformats.org/package/2006/relationships"><Relationship Id="rId11" Type="http://schemas.openxmlformats.org/officeDocument/2006/relationships/image" Target="../media/image870.png"/><Relationship Id="rId12" Type="http://schemas.openxmlformats.org/officeDocument/2006/relationships/image" Target="../media/image880.png"/><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790.png"/><Relationship Id="rId4" Type="http://schemas.openxmlformats.org/officeDocument/2006/relationships/image" Target="../media/image800.png"/><Relationship Id="rId5" Type="http://schemas.openxmlformats.org/officeDocument/2006/relationships/image" Target="../media/image810.png"/><Relationship Id="rId6" Type="http://schemas.openxmlformats.org/officeDocument/2006/relationships/image" Target="../media/image820.png"/><Relationship Id="rId7" Type="http://schemas.openxmlformats.org/officeDocument/2006/relationships/image" Target="../media/image830.png"/><Relationship Id="rId8" Type="http://schemas.openxmlformats.org/officeDocument/2006/relationships/image" Target="../media/image840.png"/><Relationship Id="rId9" Type="http://schemas.openxmlformats.org/officeDocument/2006/relationships/image" Target="../media/image850.png"/><Relationship Id="rId10" Type="http://schemas.openxmlformats.org/officeDocument/2006/relationships/image" Target="../media/image8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4" Type="http://schemas.openxmlformats.org/officeDocument/2006/relationships/image" Target="../media/image4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dirty="0"/>
              <a:t>Information Extraction</a:t>
            </a:r>
          </a:p>
        </p:txBody>
      </p:sp>
      <p:sp>
        <p:nvSpPr>
          <p:cNvPr id="3" name="Subtitle 2"/>
          <p:cNvSpPr>
            <a:spLocks noGrp="1"/>
          </p:cNvSpPr>
          <p:nvPr>
            <p:ph type="subTitle" idx="1"/>
          </p:nvPr>
        </p:nvSpPr>
        <p:spPr>
          <a:xfrm>
            <a:off x="1371599" y="3886200"/>
            <a:ext cx="6814457" cy="1752600"/>
          </a:xfrm>
        </p:spPr>
        <p:txBody>
          <a:bodyPr>
            <a:normAutofit lnSpcReduction="10000"/>
          </a:bodyPr>
          <a:lstStyle/>
          <a:p>
            <a:r>
              <a:rPr lang="en-US" sz="2400" dirty="0"/>
              <a:t>USC CSCI 544: Applied Natural Language Processing</a:t>
            </a:r>
          </a:p>
          <a:p>
            <a:r>
              <a:rPr lang="en-US" sz="2400" dirty="0"/>
              <a:t>Jonathan May -- 梅約納</a:t>
            </a:r>
          </a:p>
          <a:p>
            <a:r>
              <a:rPr lang="en-US" sz="2400" dirty="0" err="1"/>
              <a:t>Nanyun</a:t>
            </a:r>
            <a:r>
              <a:rPr lang="en-US" sz="2400" dirty="0"/>
              <a:t> (Violet) Peng </a:t>
            </a:r>
            <a:r>
              <a:rPr lang="mr-IN" sz="2400" dirty="0"/>
              <a:t>–</a:t>
            </a:r>
            <a:r>
              <a:rPr lang="en-US" sz="2400" dirty="0"/>
              <a:t> </a:t>
            </a:r>
            <a:r>
              <a:rPr lang="zh-CN" altLang="en-US" sz="2400" dirty="0"/>
              <a:t>彭楠赟</a:t>
            </a:r>
            <a:endParaRPr lang="en-US" sz="2400" dirty="0"/>
          </a:p>
          <a:p>
            <a:r>
              <a:rPr lang="en-US" sz="2400" dirty="0"/>
              <a:t>October </a:t>
            </a:r>
            <a:r>
              <a:rPr lang="en-US" sz="2400" dirty="0" smtClean="0"/>
              <a:t>19 - 24, </a:t>
            </a:r>
            <a:r>
              <a:rPr lang="en-US" sz="2400" dirty="0"/>
              <a:t>2018</a:t>
            </a:r>
            <a:endParaRPr lang="en-US" sz="2400" dirty="0">
              <a:solidFill>
                <a:schemeClr val="tx1"/>
              </a:solidFill>
            </a:endParaRPr>
          </a:p>
        </p:txBody>
      </p:sp>
      <p:sp>
        <p:nvSpPr>
          <p:cNvPr id="4" name="Slide Number Placeholder 3"/>
          <p:cNvSpPr>
            <a:spLocks noGrp="1"/>
          </p:cNvSpPr>
          <p:nvPr>
            <p:ph type="sldNum" sz="quarter" idx="12"/>
          </p:nvPr>
        </p:nvSpPr>
        <p:spPr/>
        <p:txBody>
          <a:bodyPr/>
          <a:lstStyle/>
          <a:p>
            <a:fld id="{E216AE2C-6153-E049-95F5-80F0548C7BC8}" type="slidenum">
              <a:rPr lang="en-US" smtClean="0"/>
              <a:t>1</a:t>
            </a:fld>
            <a:endParaRPr lang="en-US"/>
          </a:p>
        </p:txBody>
      </p:sp>
      <p:sp>
        <p:nvSpPr>
          <p:cNvPr id="5" name="TextBox 4"/>
          <p:cNvSpPr txBox="1"/>
          <p:nvPr/>
        </p:nvSpPr>
        <p:spPr>
          <a:xfrm>
            <a:off x="248356" y="5987736"/>
            <a:ext cx="2637517" cy="369332"/>
          </a:xfrm>
          <a:prstGeom prst="rect">
            <a:avLst/>
          </a:prstGeom>
          <a:noFill/>
        </p:spPr>
        <p:txBody>
          <a:bodyPr wrap="none" rtlCol="0">
            <a:spAutoFit/>
          </a:bodyPr>
          <a:lstStyle/>
          <a:p>
            <a:r>
              <a:rPr lang="en-US" smtClean="0"/>
              <a:t>Slides </a:t>
            </a:r>
            <a:r>
              <a:rPr lang="en-US" dirty="0" smtClean="0"/>
              <a:t>from </a:t>
            </a:r>
            <a:r>
              <a:rPr lang="en-US" smtClean="0"/>
              <a:t>Kai-Wei Chang</a:t>
            </a:r>
            <a:endParaRPr lang="en-US" dirty="0"/>
          </a:p>
        </p:txBody>
      </p:sp>
    </p:spTree>
    <p:extLst>
      <p:ext uri="{BB962C8B-B14F-4D97-AF65-F5344CB8AC3E}">
        <p14:creationId xmlns:p14="http://schemas.microsoft.com/office/powerpoint/2010/main" val="17198166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2465334767"/>
              </p:ext>
            </p:extLst>
          </p:nvPr>
        </p:nvGraphicFramePr>
        <p:xfrm>
          <a:off x="504651" y="4455827"/>
          <a:ext cx="3781330" cy="1463040"/>
        </p:xfrm>
        <a:graphic>
          <a:graphicData uri="http://schemas.openxmlformats.org/drawingml/2006/table">
            <a:tbl>
              <a:tblPr firstRow="1" bandRow="1">
                <a:tableStyleId>{69012ECD-51FC-41F1-AA8D-1B2483CD663E}</a:tableStyleId>
              </a:tblPr>
              <a:tblGrid>
                <a:gridCol w="888501"/>
                <a:gridCol w="886024"/>
                <a:gridCol w="980645"/>
                <a:gridCol w="1026160"/>
              </a:tblGrid>
              <a:tr h="284715">
                <a:tc gridSpan="4">
                  <a:txBody>
                    <a:bodyPr/>
                    <a:lstStyle/>
                    <a:p>
                      <a:r>
                        <a:rPr lang="en-US" altLang="zh-CN" sz="1800" baseline="0" dirty="0" smtClean="0"/>
                        <a:t>Structured </a:t>
                      </a:r>
                      <a:r>
                        <a:rPr lang="en-US" sz="1800" baseline="0" dirty="0" smtClean="0"/>
                        <a:t>Knowledge</a:t>
                      </a:r>
                      <a:endParaRPr lang="en-US" sz="1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0">
                <a:tc>
                  <a:txBody>
                    <a:bodyPr/>
                    <a:lstStyle/>
                    <a:p>
                      <a:r>
                        <a:rPr lang="en-US" sz="1800" dirty="0" smtClean="0">
                          <a:solidFill>
                            <a:srgbClr val="0000FF"/>
                          </a:solidFill>
                        </a:rPr>
                        <a:t>Entity</a:t>
                      </a:r>
                      <a:endParaRPr lang="en-US" sz="1800" dirty="0">
                        <a:solidFill>
                          <a:srgbClr val="0000FF"/>
                        </a:solidFill>
                      </a:endParaRPr>
                    </a:p>
                  </a:txBody>
                  <a:tcPr/>
                </a:tc>
                <a:tc>
                  <a:txBody>
                    <a:bodyPr/>
                    <a:lstStyle/>
                    <a:p>
                      <a:r>
                        <a:rPr lang="en-US" sz="1800" dirty="0" smtClean="0">
                          <a:solidFill>
                            <a:srgbClr val="0000FF"/>
                          </a:solidFill>
                        </a:rPr>
                        <a:t>Entity</a:t>
                      </a:r>
                      <a:endParaRPr lang="en-US" sz="1800" dirty="0">
                        <a:solidFill>
                          <a:srgbClr val="0000FF"/>
                        </a:solidFill>
                      </a:endParaRPr>
                    </a:p>
                  </a:txBody>
                  <a:tcPr/>
                </a:tc>
                <a:tc>
                  <a:txBody>
                    <a:bodyPr/>
                    <a:lstStyle/>
                    <a:p>
                      <a:r>
                        <a:rPr lang="en-US" sz="1800" smtClean="0">
                          <a:solidFill>
                            <a:srgbClr val="0000FF"/>
                          </a:solidFill>
                        </a:rPr>
                        <a:t>Entity</a:t>
                      </a:r>
                      <a:endParaRPr lang="en-US" sz="1800" dirty="0">
                        <a:solidFill>
                          <a:srgbClr val="0000FF"/>
                        </a:solidFill>
                      </a:endParaRPr>
                    </a:p>
                  </a:txBody>
                  <a:tcPr/>
                </a:tc>
                <a:tc>
                  <a:txBody>
                    <a:bodyPr/>
                    <a:lstStyle/>
                    <a:p>
                      <a:r>
                        <a:rPr lang="en-US" sz="1800" dirty="0" smtClean="0">
                          <a:solidFill>
                            <a:srgbClr val="0000FF"/>
                          </a:solidFill>
                        </a:rPr>
                        <a:t>Relation</a:t>
                      </a:r>
                      <a:endParaRPr lang="en-US" sz="1800" dirty="0">
                        <a:solidFill>
                          <a:srgbClr val="0000FF"/>
                        </a:solidFill>
                      </a:endParaRPr>
                    </a:p>
                  </a:txBody>
                  <a:tcPr/>
                </a:tc>
              </a:tr>
              <a:tr h="0">
                <a:tc>
                  <a:txBody>
                    <a:bodyPr/>
                    <a:lstStyle/>
                    <a:p>
                      <a:r>
                        <a:rPr lang="en-US" sz="1800" dirty="0" smtClean="0"/>
                        <a:t>T790M</a:t>
                      </a:r>
                      <a:endParaRPr lang="en-US" sz="1800" dirty="0"/>
                    </a:p>
                  </a:txBody>
                  <a:tcPr/>
                </a:tc>
                <a:tc>
                  <a:txBody>
                    <a:bodyPr/>
                    <a:lstStyle/>
                    <a:p>
                      <a:r>
                        <a:rPr lang="en-US" sz="1800" dirty="0" smtClean="0"/>
                        <a:t>EGFR</a:t>
                      </a:r>
                      <a:endParaRPr lang="en-US" sz="1800" dirty="0"/>
                    </a:p>
                  </a:txBody>
                  <a:tcPr/>
                </a:tc>
                <a:tc>
                  <a:txBody>
                    <a:bodyPr/>
                    <a:lstStyle/>
                    <a:p>
                      <a:r>
                        <a:rPr lang="en-US" sz="1800" dirty="0" smtClean="0"/>
                        <a:t>gefitinib</a:t>
                      </a:r>
                      <a:endParaRPr lang="en-US" sz="1800" dirty="0"/>
                    </a:p>
                  </a:txBody>
                  <a:tcPr/>
                </a:tc>
                <a:tc>
                  <a:txBody>
                    <a:bodyPr/>
                    <a:lstStyle/>
                    <a:p>
                      <a:r>
                        <a:rPr lang="en-US" sz="1800" dirty="0" smtClean="0"/>
                        <a:t>Resist</a:t>
                      </a:r>
                      <a:endParaRPr lang="en-US" sz="1800" dirty="0"/>
                    </a:p>
                  </a:txBody>
                  <a:tcPr/>
                </a:tc>
              </a:tr>
              <a:tr h="0">
                <a:tc>
                  <a:txBody>
                    <a:bodyPr/>
                    <a:lstStyle/>
                    <a:p>
                      <a:r>
                        <a:rPr lang="en-US" sz="1800" dirty="0" smtClean="0"/>
                        <a:t>…</a:t>
                      </a:r>
                      <a:endParaRPr lang="en-US" sz="1800" dirty="0"/>
                    </a:p>
                  </a:txBody>
                  <a:tcPr/>
                </a:tc>
                <a:tc>
                  <a:txBody>
                    <a:bodyPr/>
                    <a:lstStyle/>
                    <a:p>
                      <a:r>
                        <a:rPr lang="en-US" sz="1800" dirty="0" smtClean="0"/>
                        <a:t>…</a:t>
                      </a:r>
                      <a:endParaRPr lang="en-US" sz="1800" dirty="0"/>
                    </a:p>
                  </a:txBody>
                  <a:tcPr/>
                </a:tc>
                <a:tc>
                  <a:txBody>
                    <a:bodyPr/>
                    <a:lstStyle/>
                    <a:p>
                      <a:endParaRPr lang="en-US" sz="1800" dirty="0"/>
                    </a:p>
                  </a:txBody>
                  <a:tcPr/>
                </a:tc>
                <a:tc>
                  <a:txBody>
                    <a:bodyPr/>
                    <a:lstStyle/>
                    <a:p>
                      <a:r>
                        <a:rPr lang="en-US" sz="1800" dirty="0" smtClean="0"/>
                        <a:t>…</a:t>
                      </a:r>
                      <a:endParaRPr lang="en-US" sz="1800" dirty="0"/>
                    </a:p>
                  </a:txBody>
                  <a:tcPr/>
                </a:tc>
              </a:tr>
            </a:tbl>
          </a:graphicData>
        </a:graphic>
      </p:graphicFrame>
      <p:sp>
        <p:nvSpPr>
          <p:cNvPr id="14" name="Up Arrow 13"/>
          <p:cNvSpPr/>
          <p:nvPr/>
        </p:nvSpPr>
        <p:spPr>
          <a:xfrm rot="10800000">
            <a:off x="2236683" y="3649733"/>
            <a:ext cx="462497" cy="570672"/>
          </a:xfrm>
          <a:prstGeom prst="up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E46C0A"/>
              </a:solidFill>
            </a:endParaRPr>
          </a:p>
        </p:txBody>
      </p:sp>
      <p:sp>
        <p:nvSpPr>
          <p:cNvPr id="15" name="Up Arrow 14"/>
          <p:cNvSpPr/>
          <p:nvPr/>
        </p:nvSpPr>
        <p:spPr>
          <a:xfrm rot="16200000">
            <a:off x="4491690" y="4955923"/>
            <a:ext cx="462497" cy="639346"/>
          </a:xfrm>
          <a:prstGeom prst="up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E46C0A"/>
              </a:solidFill>
            </a:endParaRPr>
          </a:p>
        </p:txBody>
      </p:sp>
      <p:sp>
        <p:nvSpPr>
          <p:cNvPr id="7" name="Slide Number Placeholder 6"/>
          <p:cNvSpPr>
            <a:spLocks noGrp="1"/>
          </p:cNvSpPr>
          <p:nvPr>
            <p:ph type="sldNum" sz="quarter" idx="12"/>
          </p:nvPr>
        </p:nvSpPr>
        <p:spPr/>
        <p:txBody>
          <a:bodyPr/>
          <a:lstStyle/>
          <a:p>
            <a:pPr>
              <a:defRPr/>
            </a:pPr>
            <a:fld id="{0E11CC8F-329F-8C41-AC6A-3ECAF67E5476}" type="slidenum">
              <a:rPr lang="en-US" smtClean="0"/>
              <a:pPr>
                <a:defRPr/>
              </a:pPr>
              <a:t>10</a:t>
            </a:fld>
            <a:endParaRPr lang="en-US" dirty="0"/>
          </a:p>
        </p:txBody>
      </p:sp>
      <p:pic>
        <p:nvPicPr>
          <p:cNvPr id="5" name="Picture 4"/>
          <p:cNvPicPr>
            <a:picLocks noChangeAspect="1"/>
          </p:cNvPicPr>
          <p:nvPr/>
        </p:nvPicPr>
        <p:blipFill>
          <a:blip r:embed="rId3"/>
          <a:stretch>
            <a:fillRect/>
          </a:stretch>
        </p:blipFill>
        <p:spPr>
          <a:xfrm>
            <a:off x="231456" y="80583"/>
            <a:ext cx="5486642" cy="3039577"/>
          </a:xfrm>
          <a:prstGeom prst="rect">
            <a:avLst/>
          </a:prstGeom>
        </p:spPr>
      </p:pic>
      <p:pic>
        <p:nvPicPr>
          <p:cNvPr id="45" name="Picture 44"/>
          <p:cNvPicPr>
            <a:picLocks noChangeAspect="1"/>
          </p:cNvPicPr>
          <p:nvPr/>
        </p:nvPicPr>
        <p:blipFill>
          <a:blip r:embed="rId3"/>
          <a:stretch>
            <a:fillRect/>
          </a:stretch>
        </p:blipFill>
        <p:spPr>
          <a:xfrm>
            <a:off x="345786" y="232983"/>
            <a:ext cx="5486642" cy="3039577"/>
          </a:xfrm>
          <a:prstGeom prst="rect">
            <a:avLst/>
          </a:prstGeom>
        </p:spPr>
      </p:pic>
      <p:pic>
        <p:nvPicPr>
          <p:cNvPr id="46" name="Picture 45"/>
          <p:cNvPicPr>
            <a:picLocks noChangeAspect="1"/>
          </p:cNvPicPr>
          <p:nvPr/>
        </p:nvPicPr>
        <p:blipFill>
          <a:blip r:embed="rId3"/>
          <a:stretch>
            <a:fillRect/>
          </a:stretch>
        </p:blipFill>
        <p:spPr>
          <a:xfrm>
            <a:off x="460116" y="385381"/>
            <a:ext cx="5486642" cy="3039577"/>
          </a:xfrm>
          <a:prstGeom prst="rect">
            <a:avLst/>
          </a:prstGeom>
        </p:spPr>
      </p:pic>
      <p:pic>
        <p:nvPicPr>
          <p:cNvPr id="47" name="Picture 46"/>
          <p:cNvPicPr>
            <a:picLocks noChangeAspect="1"/>
          </p:cNvPicPr>
          <p:nvPr/>
        </p:nvPicPr>
        <p:blipFill>
          <a:blip r:embed="rId3"/>
          <a:stretch>
            <a:fillRect/>
          </a:stretch>
        </p:blipFill>
        <p:spPr>
          <a:xfrm>
            <a:off x="574446" y="537783"/>
            <a:ext cx="5486642" cy="3039577"/>
          </a:xfrm>
          <a:prstGeom prst="rect">
            <a:avLst/>
          </a:prstGeom>
        </p:spPr>
      </p:pic>
      <p:sp>
        <p:nvSpPr>
          <p:cNvPr id="48" name="Rectangle 47"/>
          <p:cNvSpPr/>
          <p:nvPr/>
        </p:nvSpPr>
        <p:spPr>
          <a:xfrm>
            <a:off x="2914287" y="688335"/>
            <a:ext cx="5637185" cy="29613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2300" dirty="0"/>
          </a:p>
        </p:txBody>
      </p:sp>
      <p:sp>
        <p:nvSpPr>
          <p:cNvPr id="49" name="TextBox 48"/>
          <p:cNvSpPr txBox="1"/>
          <p:nvPr/>
        </p:nvSpPr>
        <p:spPr>
          <a:xfrm>
            <a:off x="3010999" y="784564"/>
            <a:ext cx="5540474" cy="2585323"/>
          </a:xfrm>
          <a:prstGeom prst="rect">
            <a:avLst/>
          </a:prstGeom>
          <a:noFill/>
        </p:spPr>
        <p:txBody>
          <a:bodyPr wrap="none" rtlCol="0">
            <a:spAutoFit/>
          </a:bodyPr>
          <a:lstStyle/>
          <a:p>
            <a:pPr algn="ctr"/>
            <a:r>
              <a:rPr lang="en-US" dirty="0" smtClean="0"/>
              <a:t>T790M is present as a minor clone in NSCLC , </a:t>
            </a:r>
          </a:p>
          <a:p>
            <a:pPr algn="ctr"/>
            <a:endParaRPr lang="en-US" dirty="0" smtClean="0"/>
          </a:p>
          <a:p>
            <a:pPr algn="ctr"/>
            <a:r>
              <a:rPr lang="en-US" dirty="0" smtClean="0"/>
              <a:t>and may be selected for during therapy .</a:t>
            </a:r>
          </a:p>
          <a:p>
            <a:pPr algn="ctr"/>
            <a:endParaRPr lang="en-US" dirty="0" smtClean="0"/>
          </a:p>
          <a:p>
            <a:pPr algn="ctr"/>
            <a:r>
              <a:rPr lang="en-US" dirty="0" smtClean="0"/>
              <a:t>This mutation has been shown to prevent the activation </a:t>
            </a:r>
          </a:p>
          <a:p>
            <a:pPr algn="ctr"/>
            <a:endParaRPr lang="en-US" dirty="0" smtClean="0"/>
          </a:p>
          <a:p>
            <a:pPr algn="ctr"/>
            <a:r>
              <a:rPr lang="en-US" dirty="0" smtClean="0"/>
              <a:t>of BIM in response to gefitinib </a:t>
            </a:r>
          </a:p>
          <a:p>
            <a:pPr algn="ctr"/>
            <a:endParaRPr lang="en-US" dirty="0" smtClean="0"/>
          </a:p>
          <a:p>
            <a:pPr algn="ctr"/>
            <a:r>
              <a:rPr lang="en-US" dirty="0" smtClean="0"/>
              <a:t>but can be overcome by an irreversible inhibitor of EGFR.</a:t>
            </a:r>
            <a:endParaRPr lang="en-US" dirty="0"/>
          </a:p>
        </p:txBody>
      </p:sp>
      <p:pic>
        <p:nvPicPr>
          <p:cNvPr id="50" name="Picture 49"/>
          <p:cNvPicPr>
            <a:picLocks noChangeAspect="1"/>
          </p:cNvPicPr>
          <p:nvPr/>
        </p:nvPicPr>
        <p:blipFill>
          <a:blip r:embed="rId4"/>
          <a:stretch>
            <a:fillRect/>
          </a:stretch>
        </p:blipFill>
        <p:spPr>
          <a:xfrm>
            <a:off x="5265086" y="3987200"/>
            <a:ext cx="3001510" cy="2077653"/>
          </a:xfrm>
          <a:prstGeom prst="rect">
            <a:avLst/>
          </a:prstGeom>
        </p:spPr>
      </p:pic>
    </p:spTree>
    <p:extLst>
      <p:ext uri="{BB962C8B-B14F-4D97-AF65-F5344CB8AC3E}">
        <p14:creationId xmlns:p14="http://schemas.microsoft.com/office/powerpoint/2010/main" val="27738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a:t>
            </a:r>
            <a:r>
              <a:rPr lang="en-US" dirty="0" err="1" smtClean="0"/>
              <a:t>Grpah</a:t>
            </a:r>
            <a:endParaRPr lang="en-US" dirty="0"/>
          </a:p>
        </p:txBody>
      </p:sp>
      <p:pic>
        <p:nvPicPr>
          <p:cNvPr id="5" name="Content Placeholder 4"/>
          <p:cNvPicPr>
            <a:picLocks noGrp="1" noChangeAspect="1"/>
          </p:cNvPicPr>
          <p:nvPr>
            <p:ph idx="1"/>
          </p:nvPr>
        </p:nvPicPr>
        <p:blipFill>
          <a:blip r:embed="rId2"/>
          <a:srcRect l="-25408" r="-25408"/>
          <a:stretch>
            <a:fillRect/>
          </a:stretch>
        </p:blipFill>
        <p:spPr>
          <a:xfrm>
            <a:off x="457203" y="1656906"/>
            <a:ext cx="8229600" cy="4525963"/>
          </a:xfrm>
        </p:spPr>
      </p:pic>
      <p:sp>
        <p:nvSpPr>
          <p:cNvPr id="4" name="Slide Number Placeholder 3"/>
          <p:cNvSpPr>
            <a:spLocks noGrp="1"/>
          </p:cNvSpPr>
          <p:nvPr>
            <p:ph type="sldNum" sz="quarter" idx="12"/>
          </p:nvPr>
        </p:nvSpPr>
        <p:spPr/>
        <p:txBody>
          <a:bodyPr/>
          <a:lstStyle/>
          <a:p>
            <a:fld id="{E216AE2C-6153-E049-95F5-80F0548C7BC8}" type="slidenum">
              <a:rPr lang="en-US" smtClean="0"/>
              <a:t>11</a:t>
            </a:fld>
            <a:endParaRPr lang="en-US"/>
          </a:p>
        </p:txBody>
      </p:sp>
    </p:spTree>
    <p:extLst>
      <p:ext uri="{BB962C8B-B14F-4D97-AF65-F5344CB8AC3E}">
        <p14:creationId xmlns:p14="http://schemas.microsoft.com/office/powerpoint/2010/main" val="4797599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4181029232"/>
              </p:ext>
            </p:extLst>
          </p:nvPr>
        </p:nvGraphicFramePr>
        <p:xfrm>
          <a:off x="3361766" y="2526225"/>
          <a:ext cx="5197265" cy="2286000"/>
        </p:xfrm>
        <a:graphic>
          <a:graphicData uri="http://schemas.openxmlformats.org/drawingml/2006/table">
            <a:tbl>
              <a:tblPr firstRow="1" bandRow="1">
                <a:tableStyleId>{69012ECD-51FC-41F1-AA8D-1B2483CD663E}</a:tableStyleId>
              </a:tblPr>
              <a:tblGrid>
                <a:gridCol w="1114839"/>
                <a:gridCol w="1019032"/>
                <a:gridCol w="1254606"/>
                <a:gridCol w="1808788"/>
              </a:tblGrid>
              <a:tr h="457200">
                <a:tc gridSpan="4">
                  <a:txBody>
                    <a:bodyPr/>
                    <a:lstStyle/>
                    <a:p>
                      <a:r>
                        <a:rPr lang="en-US" altLang="zh-CN" sz="2400" baseline="0" dirty="0" smtClean="0"/>
                        <a:t>Structured </a:t>
                      </a:r>
                      <a:r>
                        <a:rPr lang="en-US" sz="2400" baseline="0" dirty="0" smtClean="0"/>
                        <a:t>Knowledge</a:t>
                      </a:r>
                      <a:endParaRPr lang="en-US" sz="2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457200">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Relation</a:t>
                      </a:r>
                      <a:endParaRPr lang="en-US" sz="2400" dirty="0">
                        <a:solidFill>
                          <a:srgbClr val="0000FF"/>
                        </a:solidFill>
                      </a:endParaRPr>
                    </a:p>
                  </a:txBody>
                  <a:tcPr/>
                </a:tc>
              </a:tr>
              <a:tr h="457200">
                <a:tc>
                  <a:txBody>
                    <a:bodyPr/>
                    <a:lstStyle/>
                    <a:p>
                      <a:r>
                        <a:rPr lang="en-US" sz="2400" dirty="0" smtClean="0"/>
                        <a:t>T790M</a:t>
                      </a:r>
                      <a:endParaRPr lang="en-US" sz="2400" dirty="0"/>
                    </a:p>
                  </a:txBody>
                  <a:tcPr/>
                </a:tc>
                <a:tc>
                  <a:txBody>
                    <a:bodyPr/>
                    <a:lstStyle/>
                    <a:p>
                      <a:r>
                        <a:rPr lang="en-US" sz="2400" dirty="0" smtClean="0"/>
                        <a:t>EGFR</a:t>
                      </a:r>
                      <a:endParaRPr lang="en-US" sz="2400" dirty="0"/>
                    </a:p>
                  </a:txBody>
                  <a:tcPr/>
                </a:tc>
                <a:tc>
                  <a:txBody>
                    <a:bodyPr/>
                    <a:lstStyle/>
                    <a:p>
                      <a:r>
                        <a:rPr lang="en-US" sz="2400" dirty="0" smtClean="0"/>
                        <a:t>gefitinib</a:t>
                      </a:r>
                      <a:endParaRPr lang="en-US" sz="2400" dirty="0"/>
                    </a:p>
                  </a:txBody>
                  <a:tcPr/>
                </a:tc>
                <a:tc>
                  <a:txBody>
                    <a:bodyPr/>
                    <a:lstStyle/>
                    <a:p>
                      <a:r>
                        <a:rPr lang="en-US" sz="2400" dirty="0" smtClean="0"/>
                        <a:t>Resist</a:t>
                      </a:r>
                      <a:endParaRPr lang="en-US" sz="2400" dirty="0"/>
                    </a:p>
                  </a:txBody>
                  <a:tcPr/>
                </a:tc>
              </a:tr>
              <a:tr h="457200">
                <a:tc>
                  <a:txBody>
                    <a:bodyPr/>
                    <a:lstStyle/>
                    <a:p>
                      <a:r>
                        <a:rPr lang="en-US" sz="2400" dirty="0" smtClean="0"/>
                        <a:t>Obama</a:t>
                      </a:r>
                      <a:endParaRPr lang="en-US" sz="2400" dirty="0"/>
                    </a:p>
                  </a:txBody>
                  <a:tcPr/>
                </a:tc>
                <a:tc>
                  <a:txBody>
                    <a:bodyPr/>
                    <a:lstStyle/>
                    <a:p>
                      <a:r>
                        <a:rPr lang="en-US" sz="2400" dirty="0" smtClean="0"/>
                        <a:t>U.S.</a:t>
                      </a:r>
                      <a:endParaRPr lang="en-US" sz="2400" dirty="0"/>
                    </a:p>
                  </a:txBody>
                  <a:tcPr/>
                </a:tc>
                <a:tc>
                  <a:txBody>
                    <a:bodyPr/>
                    <a:lstStyle/>
                    <a:p>
                      <a:endParaRPr lang="en-US" sz="2400" dirty="0"/>
                    </a:p>
                  </a:txBody>
                  <a:tcPr/>
                </a:tc>
                <a:tc>
                  <a:txBody>
                    <a:bodyPr/>
                    <a:lstStyle/>
                    <a:p>
                      <a:r>
                        <a:rPr lang="en-US" sz="2400" dirty="0" smtClean="0"/>
                        <a:t>President_of</a:t>
                      </a:r>
                      <a:endParaRPr lang="en-US" sz="2400" dirty="0"/>
                    </a:p>
                  </a:txBody>
                  <a:tcPr/>
                </a:tc>
              </a:tr>
              <a:tr h="457200">
                <a:tc>
                  <a:txBody>
                    <a:bodyPr/>
                    <a:lstStyle/>
                    <a:p>
                      <a:r>
                        <a:rPr lang="en-US" sz="2400" dirty="0" smtClean="0"/>
                        <a:t>…</a:t>
                      </a:r>
                      <a:endParaRPr lang="en-US" sz="2400" dirty="0"/>
                    </a:p>
                  </a:txBody>
                  <a:tcPr/>
                </a:tc>
                <a:tc>
                  <a:txBody>
                    <a:bodyPr/>
                    <a:lstStyle/>
                    <a:p>
                      <a:r>
                        <a:rPr lang="en-US" sz="2400" dirty="0" smtClean="0"/>
                        <a:t>…</a:t>
                      </a:r>
                      <a:endParaRPr lang="en-US" sz="2400" dirty="0"/>
                    </a:p>
                  </a:txBody>
                  <a:tcPr/>
                </a:tc>
                <a:tc>
                  <a:txBody>
                    <a:bodyPr/>
                    <a:lstStyle/>
                    <a:p>
                      <a:endParaRPr lang="en-US" sz="2400" dirty="0"/>
                    </a:p>
                  </a:txBody>
                  <a:tcPr/>
                </a:tc>
                <a:tc>
                  <a:txBody>
                    <a:bodyPr/>
                    <a:lstStyle/>
                    <a:p>
                      <a:r>
                        <a:rPr lang="en-US" sz="2400" dirty="0" smtClean="0"/>
                        <a:t>…</a:t>
                      </a:r>
                      <a:endParaRPr lang="en-US" sz="2400" dirty="0"/>
                    </a:p>
                  </a:txBody>
                  <a:tcPr/>
                </a:tc>
              </a:tr>
            </a:tbl>
          </a:graphicData>
        </a:graphic>
      </p:graphicFrame>
      <p:grpSp>
        <p:nvGrpSpPr>
          <p:cNvPr id="20" name="Group 19"/>
          <p:cNvGrpSpPr/>
          <p:nvPr/>
        </p:nvGrpSpPr>
        <p:grpSpPr>
          <a:xfrm>
            <a:off x="6403362" y="895602"/>
            <a:ext cx="2314990" cy="1084102"/>
            <a:chOff x="5327707" y="443624"/>
            <a:chExt cx="2314990" cy="1084102"/>
          </a:xfrm>
        </p:grpSpPr>
        <p:pic>
          <p:nvPicPr>
            <p:cNvPr id="10" name="Picture 9"/>
            <p:cNvPicPr>
              <a:picLocks noChangeAspect="1"/>
            </p:cNvPicPr>
            <p:nvPr/>
          </p:nvPicPr>
          <p:blipFill>
            <a:blip r:embed="rId3"/>
            <a:stretch>
              <a:fillRect/>
            </a:stretch>
          </p:blipFill>
          <p:spPr>
            <a:xfrm>
              <a:off x="5327707" y="443624"/>
              <a:ext cx="1084102" cy="1084102"/>
            </a:xfrm>
            <a:prstGeom prst="rect">
              <a:avLst/>
            </a:prstGeom>
          </p:spPr>
        </p:pic>
        <p:pic>
          <p:nvPicPr>
            <p:cNvPr id="13" name="Picture 12"/>
            <p:cNvPicPr>
              <a:picLocks noChangeAspect="1"/>
            </p:cNvPicPr>
            <p:nvPr/>
          </p:nvPicPr>
          <p:blipFill>
            <a:blip r:embed="rId4"/>
            <a:stretch>
              <a:fillRect/>
            </a:stretch>
          </p:blipFill>
          <p:spPr>
            <a:xfrm>
              <a:off x="6109557" y="564417"/>
              <a:ext cx="1533140" cy="867815"/>
            </a:xfrm>
            <a:prstGeom prst="rect">
              <a:avLst/>
            </a:prstGeom>
          </p:spPr>
        </p:pic>
      </p:grpSp>
      <p:pic>
        <p:nvPicPr>
          <p:cNvPr id="16" name="Picture 15"/>
          <p:cNvPicPr>
            <a:picLocks noChangeAspect="1"/>
          </p:cNvPicPr>
          <p:nvPr/>
        </p:nvPicPr>
        <p:blipFill>
          <a:blip r:embed="rId5"/>
          <a:stretch>
            <a:fillRect/>
          </a:stretch>
        </p:blipFill>
        <p:spPr>
          <a:xfrm>
            <a:off x="6525730" y="5009125"/>
            <a:ext cx="1549400" cy="1549400"/>
          </a:xfrm>
          <a:prstGeom prst="rect">
            <a:avLst/>
          </a:prstGeom>
        </p:spPr>
      </p:pic>
      <p:grpSp>
        <p:nvGrpSpPr>
          <p:cNvPr id="28" name="Group 27"/>
          <p:cNvGrpSpPr/>
          <p:nvPr/>
        </p:nvGrpSpPr>
        <p:grpSpPr>
          <a:xfrm>
            <a:off x="2183222" y="5168127"/>
            <a:ext cx="3189535" cy="1070752"/>
            <a:chOff x="2335970" y="4675003"/>
            <a:chExt cx="3189535" cy="1070752"/>
          </a:xfrm>
        </p:grpSpPr>
        <p:pic>
          <p:nvPicPr>
            <p:cNvPr id="27" name="Picture 26"/>
            <p:cNvPicPr>
              <a:picLocks noChangeAspect="1"/>
            </p:cNvPicPr>
            <p:nvPr/>
          </p:nvPicPr>
          <p:blipFill rotWithShape="1">
            <a:blip r:embed="rId6"/>
            <a:srcRect l="9697" t="30876" b="29070"/>
            <a:stretch/>
          </p:blipFill>
          <p:spPr>
            <a:xfrm>
              <a:off x="3934863" y="4887347"/>
              <a:ext cx="1590642" cy="705524"/>
            </a:xfrm>
            <a:prstGeom prst="rect">
              <a:avLst/>
            </a:prstGeom>
          </p:spPr>
        </p:pic>
        <p:pic>
          <p:nvPicPr>
            <p:cNvPr id="34" name="Picture 33"/>
            <p:cNvPicPr>
              <a:picLocks noChangeAspect="1"/>
            </p:cNvPicPr>
            <p:nvPr/>
          </p:nvPicPr>
          <p:blipFill>
            <a:blip r:embed="rId7"/>
            <a:stretch>
              <a:fillRect/>
            </a:stretch>
          </p:blipFill>
          <p:spPr>
            <a:xfrm>
              <a:off x="2335970" y="4675003"/>
              <a:ext cx="1598893" cy="1070752"/>
            </a:xfrm>
            <a:prstGeom prst="rect">
              <a:avLst/>
            </a:prstGeom>
          </p:spPr>
        </p:pic>
      </p:grpSp>
      <p:pic>
        <p:nvPicPr>
          <p:cNvPr id="58" name="Picture 57"/>
          <p:cNvPicPr>
            <a:picLocks noChangeAspect="1"/>
          </p:cNvPicPr>
          <p:nvPr/>
        </p:nvPicPr>
        <p:blipFill>
          <a:blip r:embed="rId8"/>
          <a:stretch>
            <a:fillRect/>
          </a:stretch>
        </p:blipFill>
        <p:spPr>
          <a:xfrm>
            <a:off x="583122" y="3170342"/>
            <a:ext cx="1913711" cy="1076116"/>
          </a:xfrm>
          <a:prstGeom prst="rect">
            <a:avLst/>
          </a:prstGeom>
        </p:spPr>
      </p:pic>
      <p:grpSp>
        <p:nvGrpSpPr>
          <p:cNvPr id="71" name="Group 70"/>
          <p:cNvGrpSpPr/>
          <p:nvPr/>
        </p:nvGrpSpPr>
        <p:grpSpPr>
          <a:xfrm>
            <a:off x="2569730" y="320433"/>
            <a:ext cx="2063761" cy="1822644"/>
            <a:chOff x="883569" y="443624"/>
            <a:chExt cx="2063761" cy="1822644"/>
          </a:xfrm>
        </p:grpSpPr>
        <p:pic>
          <p:nvPicPr>
            <p:cNvPr id="72" name="Picture 71"/>
            <p:cNvPicPr>
              <a:picLocks noChangeAspect="1"/>
            </p:cNvPicPr>
            <p:nvPr/>
          </p:nvPicPr>
          <p:blipFill>
            <a:blip r:embed="rId9"/>
            <a:stretch>
              <a:fillRect/>
            </a:stretch>
          </p:blipFill>
          <p:spPr>
            <a:xfrm>
              <a:off x="883569" y="443624"/>
              <a:ext cx="2063761" cy="679755"/>
            </a:xfrm>
            <a:prstGeom prst="rect">
              <a:avLst/>
            </a:prstGeom>
          </p:spPr>
        </p:pic>
        <p:pic>
          <p:nvPicPr>
            <p:cNvPr id="73" name="Picture 72"/>
            <p:cNvPicPr>
              <a:picLocks noChangeAspect="1"/>
            </p:cNvPicPr>
            <p:nvPr/>
          </p:nvPicPr>
          <p:blipFill>
            <a:blip r:embed="rId10"/>
            <a:stretch>
              <a:fillRect/>
            </a:stretch>
          </p:blipFill>
          <p:spPr>
            <a:xfrm>
              <a:off x="1404769" y="1027170"/>
              <a:ext cx="1239098" cy="1239098"/>
            </a:xfrm>
            <a:prstGeom prst="rect">
              <a:avLst/>
            </a:prstGeom>
          </p:spPr>
        </p:pic>
      </p:grpSp>
      <p:grpSp>
        <p:nvGrpSpPr>
          <p:cNvPr id="5" name="Group 4"/>
          <p:cNvGrpSpPr/>
          <p:nvPr/>
        </p:nvGrpSpPr>
        <p:grpSpPr>
          <a:xfrm>
            <a:off x="2541660" y="1748873"/>
            <a:ext cx="4372733" cy="3685521"/>
            <a:chOff x="2541658" y="1748870"/>
            <a:chExt cx="4372733" cy="3685520"/>
          </a:xfrm>
        </p:grpSpPr>
        <p:sp>
          <p:nvSpPr>
            <p:cNvPr id="43" name="TextBox 42"/>
            <p:cNvSpPr txBox="1"/>
            <p:nvPr/>
          </p:nvSpPr>
          <p:spPr>
            <a:xfrm rot="19271410">
              <a:off x="6169102" y="1844960"/>
              <a:ext cx="412493" cy="461665"/>
            </a:xfrm>
            <a:prstGeom prst="rect">
              <a:avLst/>
            </a:prstGeom>
            <a:noFill/>
          </p:spPr>
          <p:txBody>
            <a:bodyPr wrap="none" rtlCol="0">
              <a:spAutoFit/>
            </a:bodyPr>
            <a:lstStyle/>
            <a:p>
              <a:r>
                <a:rPr lang="en-US" altLang="zh-CN" sz="2400" dirty="0">
                  <a:solidFill>
                    <a:srgbClr val="254061"/>
                  </a:solidFill>
                </a:rPr>
                <a:t>IE</a:t>
              </a:r>
              <a:endParaRPr lang="en-US" sz="2400" dirty="0">
                <a:solidFill>
                  <a:srgbClr val="254061"/>
                </a:solidFill>
              </a:endParaRPr>
            </a:p>
          </p:txBody>
        </p:sp>
        <p:sp>
          <p:nvSpPr>
            <p:cNvPr id="44" name="TextBox 43"/>
            <p:cNvSpPr txBox="1"/>
            <p:nvPr/>
          </p:nvSpPr>
          <p:spPr>
            <a:xfrm rot="2567775">
              <a:off x="4582294" y="1748870"/>
              <a:ext cx="412493" cy="461665"/>
            </a:xfrm>
            <a:prstGeom prst="rect">
              <a:avLst/>
            </a:prstGeom>
            <a:noFill/>
          </p:spPr>
          <p:txBody>
            <a:bodyPr wrap="none" rtlCol="0">
              <a:spAutoFit/>
            </a:bodyPr>
            <a:lstStyle/>
            <a:p>
              <a:r>
                <a:rPr lang="en-US" altLang="zh-CN" sz="2400" dirty="0">
                  <a:solidFill>
                    <a:schemeClr val="accent1">
                      <a:lumMod val="50000"/>
                    </a:schemeClr>
                  </a:solidFill>
                </a:rPr>
                <a:t>IE</a:t>
              </a:r>
              <a:endParaRPr lang="en-US" sz="2400" dirty="0">
                <a:solidFill>
                  <a:schemeClr val="accent1">
                    <a:lumMod val="50000"/>
                  </a:schemeClr>
                </a:solidFill>
              </a:endParaRPr>
            </a:p>
          </p:txBody>
        </p:sp>
        <p:sp>
          <p:nvSpPr>
            <p:cNvPr id="45" name="TextBox 44"/>
            <p:cNvSpPr txBox="1"/>
            <p:nvPr/>
          </p:nvSpPr>
          <p:spPr>
            <a:xfrm>
              <a:off x="5898987" y="4937294"/>
              <a:ext cx="412493" cy="461665"/>
            </a:xfrm>
            <a:prstGeom prst="rect">
              <a:avLst/>
            </a:prstGeom>
            <a:noFill/>
          </p:spPr>
          <p:txBody>
            <a:bodyPr wrap="none" rtlCol="0">
              <a:spAutoFit/>
            </a:bodyPr>
            <a:lstStyle/>
            <a:p>
              <a:r>
                <a:rPr lang="en-US" altLang="zh-CN" sz="2400" dirty="0"/>
                <a:t>IE</a:t>
              </a:r>
              <a:endParaRPr lang="en-US" sz="2400" dirty="0"/>
            </a:p>
          </p:txBody>
        </p:sp>
        <p:sp>
          <p:nvSpPr>
            <p:cNvPr id="46" name="TextBox 45"/>
            <p:cNvSpPr txBox="1"/>
            <p:nvPr/>
          </p:nvSpPr>
          <p:spPr>
            <a:xfrm>
              <a:off x="2657480" y="3246099"/>
              <a:ext cx="412493" cy="461665"/>
            </a:xfrm>
            <a:prstGeom prst="rect">
              <a:avLst/>
            </a:prstGeom>
            <a:noFill/>
          </p:spPr>
          <p:txBody>
            <a:bodyPr wrap="none" rtlCol="0">
              <a:spAutoFit/>
            </a:bodyPr>
            <a:lstStyle/>
            <a:p>
              <a:r>
                <a:rPr lang="en-US" altLang="zh-CN" sz="2400" dirty="0"/>
                <a:t>IE</a:t>
              </a:r>
              <a:endParaRPr lang="en-US" sz="2400" dirty="0"/>
            </a:p>
          </p:txBody>
        </p:sp>
        <p:sp>
          <p:nvSpPr>
            <p:cNvPr id="47" name="TextBox 46"/>
            <p:cNvSpPr txBox="1"/>
            <p:nvPr/>
          </p:nvSpPr>
          <p:spPr>
            <a:xfrm>
              <a:off x="4481973" y="4972725"/>
              <a:ext cx="412493" cy="461665"/>
            </a:xfrm>
            <a:prstGeom prst="rect">
              <a:avLst/>
            </a:prstGeom>
            <a:noFill/>
          </p:spPr>
          <p:txBody>
            <a:bodyPr wrap="none" rtlCol="0">
              <a:spAutoFit/>
            </a:bodyPr>
            <a:lstStyle/>
            <a:p>
              <a:r>
                <a:rPr lang="en-US" altLang="zh-CN" sz="2400" dirty="0"/>
                <a:t>IE</a:t>
              </a:r>
              <a:endParaRPr lang="en-US" sz="2400" dirty="0"/>
            </a:p>
          </p:txBody>
        </p:sp>
        <p:grpSp>
          <p:nvGrpSpPr>
            <p:cNvPr id="4" name="Group 3"/>
            <p:cNvGrpSpPr/>
            <p:nvPr/>
          </p:nvGrpSpPr>
          <p:grpSpPr>
            <a:xfrm>
              <a:off x="2541658" y="2122567"/>
              <a:ext cx="4372733" cy="3086662"/>
              <a:chOff x="2541658" y="2122567"/>
              <a:chExt cx="4372733" cy="3086662"/>
            </a:xfrm>
          </p:grpSpPr>
          <p:sp>
            <p:nvSpPr>
              <p:cNvPr id="101" name="Right Arrow 100"/>
              <p:cNvSpPr/>
              <p:nvPr/>
            </p:nvSpPr>
            <p:spPr>
              <a:xfrm rot="2589067">
                <a:off x="4309487" y="2122567"/>
                <a:ext cx="684538" cy="2106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ight Arrow 101"/>
              <p:cNvSpPr/>
              <p:nvPr/>
            </p:nvSpPr>
            <p:spPr>
              <a:xfrm rot="8542866">
                <a:off x="6174302" y="2172176"/>
                <a:ext cx="740089" cy="1807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ight Arrow 102"/>
              <p:cNvSpPr/>
              <p:nvPr/>
            </p:nvSpPr>
            <p:spPr>
              <a:xfrm>
                <a:off x="2541658" y="3606343"/>
                <a:ext cx="760343" cy="20754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Right Arrow 103"/>
              <p:cNvSpPr/>
              <p:nvPr/>
            </p:nvSpPr>
            <p:spPr>
              <a:xfrm rot="19399562">
                <a:off x="4004760" y="5001683"/>
                <a:ext cx="872795" cy="20754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5" name="Right Arrow 104"/>
              <p:cNvSpPr/>
              <p:nvPr/>
            </p:nvSpPr>
            <p:spPr>
              <a:xfrm rot="13496120">
                <a:off x="6041933" y="4989633"/>
                <a:ext cx="697186" cy="1927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3" name="Slide Number Placeholder 2"/>
          <p:cNvSpPr>
            <a:spLocks noGrp="1"/>
          </p:cNvSpPr>
          <p:nvPr>
            <p:ph type="sldNum" sz="quarter" idx="12"/>
          </p:nvPr>
        </p:nvSpPr>
        <p:spPr/>
        <p:txBody>
          <a:bodyPr/>
          <a:lstStyle/>
          <a:p>
            <a:pPr>
              <a:defRPr/>
            </a:pPr>
            <a:fld id="{0E11CC8F-329F-8C41-AC6A-3ECAF67E5476}" type="slidenum">
              <a:rPr lang="en-US" smtClean="0"/>
              <a:pPr>
                <a:defRPr/>
              </a:pPr>
              <a:t>12</a:t>
            </a:fld>
            <a:endParaRPr lang="en-US"/>
          </a:p>
        </p:txBody>
      </p:sp>
    </p:spTree>
    <p:extLst>
      <p:ext uri="{BB962C8B-B14F-4D97-AF65-F5344CB8AC3E}">
        <p14:creationId xmlns:p14="http://schemas.microsoft.com/office/powerpoint/2010/main" val="345361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365957319"/>
              </p:ext>
            </p:extLst>
          </p:nvPr>
        </p:nvGraphicFramePr>
        <p:xfrm>
          <a:off x="1434711" y="300483"/>
          <a:ext cx="5929240" cy="2743200"/>
        </p:xfrm>
        <a:graphic>
          <a:graphicData uri="http://schemas.openxmlformats.org/drawingml/2006/table">
            <a:tbl>
              <a:tblPr firstRow="1" bandRow="1">
                <a:tableStyleId>{69012ECD-51FC-41F1-AA8D-1B2483CD663E}</a:tableStyleId>
              </a:tblPr>
              <a:tblGrid>
                <a:gridCol w="1726109"/>
                <a:gridCol w="957347"/>
                <a:gridCol w="1270089"/>
                <a:gridCol w="1975695"/>
              </a:tblGrid>
              <a:tr h="457200">
                <a:tc gridSpan="4">
                  <a:txBody>
                    <a:bodyPr/>
                    <a:lstStyle/>
                    <a:p>
                      <a:r>
                        <a:rPr lang="en-US" altLang="zh-CN" sz="2400" baseline="0" dirty="0" smtClean="0"/>
                        <a:t>Structured </a:t>
                      </a:r>
                      <a:r>
                        <a:rPr lang="en-US" sz="2400" baseline="0" dirty="0" smtClean="0"/>
                        <a:t>Knowledge</a:t>
                      </a:r>
                      <a:endParaRPr lang="en-US" sz="2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457200">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Relation</a:t>
                      </a:r>
                      <a:endParaRPr lang="en-US" sz="2400" dirty="0">
                        <a:solidFill>
                          <a:srgbClr val="0000FF"/>
                        </a:solidFill>
                      </a:endParaRPr>
                    </a:p>
                  </a:txBody>
                  <a:tcPr/>
                </a:tc>
              </a:tr>
              <a:tr h="457200">
                <a:tc>
                  <a:txBody>
                    <a:bodyPr/>
                    <a:lstStyle/>
                    <a:p>
                      <a:r>
                        <a:rPr lang="en-US" sz="2400" dirty="0" smtClean="0"/>
                        <a:t>T790M</a:t>
                      </a:r>
                      <a:endParaRPr lang="en-US" sz="2400" dirty="0"/>
                    </a:p>
                  </a:txBody>
                  <a:tcPr/>
                </a:tc>
                <a:tc>
                  <a:txBody>
                    <a:bodyPr/>
                    <a:lstStyle/>
                    <a:p>
                      <a:r>
                        <a:rPr lang="en-US" sz="2400" dirty="0" smtClean="0"/>
                        <a:t>EGFR</a:t>
                      </a:r>
                      <a:endParaRPr lang="en-US" sz="2400" dirty="0"/>
                    </a:p>
                  </a:txBody>
                  <a:tcPr/>
                </a:tc>
                <a:tc>
                  <a:txBody>
                    <a:bodyPr/>
                    <a:lstStyle/>
                    <a:p>
                      <a:r>
                        <a:rPr lang="en-US" sz="2400" dirty="0" smtClean="0"/>
                        <a:t>gefitinib</a:t>
                      </a:r>
                      <a:endParaRPr lang="en-US" sz="2400" dirty="0"/>
                    </a:p>
                  </a:txBody>
                  <a:tcPr/>
                </a:tc>
                <a:tc>
                  <a:txBody>
                    <a:bodyPr/>
                    <a:lstStyle/>
                    <a:p>
                      <a:r>
                        <a:rPr lang="en-US" sz="2400" dirty="0" smtClean="0"/>
                        <a:t>Resist</a:t>
                      </a:r>
                      <a:endParaRPr lang="en-US" sz="2400" dirty="0"/>
                    </a:p>
                  </a:txBody>
                  <a:tcPr/>
                </a:tc>
              </a:tr>
              <a:tr h="457200">
                <a:tc>
                  <a:txBody>
                    <a:bodyPr/>
                    <a:lstStyle/>
                    <a:p>
                      <a:r>
                        <a:rPr lang="en-US" sz="2400" dirty="0" smtClean="0"/>
                        <a:t>Obama</a:t>
                      </a:r>
                      <a:endParaRPr lang="en-US" sz="2400" dirty="0"/>
                    </a:p>
                  </a:txBody>
                  <a:tcPr/>
                </a:tc>
                <a:tc>
                  <a:txBody>
                    <a:bodyPr/>
                    <a:lstStyle/>
                    <a:p>
                      <a:r>
                        <a:rPr lang="en-US" sz="2400" dirty="0" smtClean="0"/>
                        <a:t>U.S.</a:t>
                      </a:r>
                      <a:endParaRPr lang="en-US" sz="2400" dirty="0"/>
                    </a:p>
                  </a:txBody>
                  <a:tcPr/>
                </a:tc>
                <a:tc>
                  <a:txBody>
                    <a:bodyPr/>
                    <a:lstStyle/>
                    <a:p>
                      <a:endParaRPr lang="en-US" sz="2400" dirty="0"/>
                    </a:p>
                  </a:txBody>
                  <a:tcPr/>
                </a:tc>
                <a:tc>
                  <a:txBody>
                    <a:bodyPr/>
                    <a:lstStyle/>
                    <a:p>
                      <a:r>
                        <a:rPr lang="en-US" sz="2400" dirty="0" smtClean="0"/>
                        <a:t>President_of</a:t>
                      </a:r>
                      <a:endParaRPr lang="en-US" sz="2400" dirty="0"/>
                    </a:p>
                  </a:txBody>
                  <a:tcPr/>
                </a:tc>
              </a:tr>
              <a:tr h="457200">
                <a:tc>
                  <a:txBody>
                    <a:bodyPr/>
                    <a:lstStyle/>
                    <a:p>
                      <a:r>
                        <a:rPr lang="en-US" sz="2400" dirty="0" smtClean="0"/>
                        <a:t>Philadelphia</a:t>
                      </a:r>
                      <a:endParaRPr lang="en-US" sz="2400" dirty="0"/>
                    </a:p>
                  </a:txBody>
                  <a:tcPr/>
                </a:tc>
                <a:tc>
                  <a:txBody>
                    <a:bodyPr/>
                    <a:lstStyle/>
                    <a:p>
                      <a:r>
                        <a:rPr lang="en-US" sz="2400" dirty="0" smtClean="0"/>
                        <a:t>PA.</a:t>
                      </a:r>
                      <a:endParaRPr lang="en-US" sz="2400" dirty="0"/>
                    </a:p>
                  </a:txBody>
                  <a:tcPr/>
                </a:tc>
                <a:tc>
                  <a:txBody>
                    <a:bodyPr/>
                    <a:lstStyle/>
                    <a:p>
                      <a:endParaRPr lang="en-US" sz="2400" dirty="0"/>
                    </a:p>
                  </a:txBody>
                  <a:tcPr/>
                </a:tc>
                <a:tc>
                  <a:txBody>
                    <a:bodyPr/>
                    <a:lstStyle/>
                    <a:p>
                      <a:r>
                        <a:rPr lang="en-US" sz="2400" dirty="0" smtClean="0"/>
                        <a:t>Locate_in</a:t>
                      </a:r>
                      <a:endParaRPr lang="en-US" sz="2400" dirty="0"/>
                    </a:p>
                  </a:txBody>
                  <a:tcPr/>
                </a:tc>
              </a:tr>
              <a:tr h="457200">
                <a:tc>
                  <a:txBody>
                    <a:bodyPr/>
                    <a:lstStyle/>
                    <a:p>
                      <a:r>
                        <a:rPr lang="en-US" sz="2400" dirty="0" smtClean="0"/>
                        <a:t>…</a:t>
                      </a:r>
                      <a:endParaRPr lang="en-US" sz="2400" dirty="0"/>
                    </a:p>
                  </a:txBody>
                  <a:tcPr/>
                </a:tc>
                <a:tc>
                  <a:txBody>
                    <a:bodyPr/>
                    <a:lstStyle/>
                    <a:p>
                      <a:r>
                        <a:rPr lang="en-US" sz="2400" dirty="0" smtClean="0"/>
                        <a:t>…</a:t>
                      </a:r>
                      <a:endParaRPr lang="en-US" sz="2400" dirty="0"/>
                    </a:p>
                  </a:txBody>
                  <a:tcPr/>
                </a:tc>
                <a:tc>
                  <a:txBody>
                    <a:bodyPr/>
                    <a:lstStyle/>
                    <a:p>
                      <a:endParaRPr lang="en-US" sz="2400" dirty="0"/>
                    </a:p>
                  </a:txBody>
                  <a:tcPr/>
                </a:tc>
                <a:tc>
                  <a:txBody>
                    <a:bodyPr/>
                    <a:lstStyle/>
                    <a:p>
                      <a:r>
                        <a:rPr lang="en-US" sz="2400" dirty="0" smtClean="0"/>
                        <a:t>…</a:t>
                      </a:r>
                      <a:endParaRPr lang="en-US" sz="2400" dirty="0"/>
                    </a:p>
                  </a:txBody>
                  <a:tcPr/>
                </a:tc>
              </a:tr>
            </a:tbl>
          </a:graphicData>
        </a:graphic>
      </p:graphicFrame>
      <p:pic>
        <p:nvPicPr>
          <p:cNvPr id="25" name="Picture 24"/>
          <p:cNvPicPr>
            <a:picLocks noChangeAspect="1"/>
          </p:cNvPicPr>
          <p:nvPr/>
        </p:nvPicPr>
        <p:blipFill>
          <a:blip r:embed="rId3"/>
          <a:stretch>
            <a:fillRect/>
          </a:stretch>
        </p:blipFill>
        <p:spPr>
          <a:xfrm>
            <a:off x="4587083" y="3081578"/>
            <a:ext cx="4300199" cy="2418862"/>
          </a:xfrm>
          <a:prstGeom prst="rect">
            <a:avLst/>
          </a:prstGeom>
        </p:spPr>
      </p:pic>
      <p:pic>
        <p:nvPicPr>
          <p:cNvPr id="5" name="Picture 4"/>
          <p:cNvPicPr>
            <a:picLocks noChangeAspect="1"/>
          </p:cNvPicPr>
          <p:nvPr/>
        </p:nvPicPr>
        <p:blipFill>
          <a:blip r:embed="rId4"/>
          <a:stretch>
            <a:fillRect/>
          </a:stretch>
        </p:blipFill>
        <p:spPr>
          <a:xfrm>
            <a:off x="219337" y="3088574"/>
            <a:ext cx="4290772" cy="2411866"/>
          </a:xfrm>
          <a:prstGeom prst="rect">
            <a:avLst/>
          </a:prstGeom>
        </p:spPr>
      </p:pic>
      <p:pic>
        <p:nvPicPr>
          <p:cNvPr id="10" name="Picture 9"/>
          <p:cNvPicPr>
            <a:picLocks noChangeAspect="1"/>
          </p:cNvPicPr>
          <p:nvPr/>
        </p:nvPicPr>
        <p:blipFill>
          <a:blip r:embed="rId5"/>
          <a:stretch>
            <a:fillRect/>
          </a:stretch>
        </p:blipFill>
        <p:spPr>
          <a:xfrm>
            <a:off x="3116903" y="3983995"/>
            <a:ext cx="4088423" cy="2245281"/>
          </a:xfrm>
          <a:prstGeom prst="rect">
            <a:avLst/>
          </a:prstGeom>
        </p:spPr>
      </p:pic>
      <p:sp>
        <p:nvSpPr>
          <p:cNvPr id="6" name="Slide Number Placeholder 5"/>
          <p:cNvSpPr>
            <a:spLocks noGrp="1"/>
          </p:cNvSpPr>
          <p:nvPr>
            <p:ph type="sldNum" sz="quarter" idx="12"/>
          </p:nvPr>
        </p:nvSpPr>
        <p:spPr/>
        <p:txBody>
          <a:bodyPr/>
          <a:lstStyle/>
          <a:p>
            <a:pPr>
              <a:defRPr/>
            </a:pPr>
            <a:fld id="{0E11CC8F-329F-8C41-AC6A-3ECAF67E5476}" type="slidenum">
              <a:rPr lang="en-US" smtClean="0"/>
              <a:pPr>
                <a:defRPr/>
              </a:pPr>
              <a:t>13</a:t>
            </a:fld>
            <a:endParaRPr lang="en-US"/>
          </a:p>
        </p:txBody>
      </p:sp>
    </p:spTree>
    <p:extLst>
      <p:ext uri="{BB962C8B-B14F-4D97-AF65-F5344CB8AC3E}">
        <p14:creationId xmlns:p14="http://schemas.microsoft.com/office/powerpoint/2010/main" val="270142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Applications</a:t>
            </a:r>
            <a:endParaRPr lang="en-US" dirty="0"/>
          </a:p>
        </p:txBody>
      </p:sp>
      <p:sp>
        <p:nvSpPr>
          <p:cNvPr id="3" name="Content Placeholder 2"/>
          <p:cNvSpPr>
            <a:spLocks noGrp="1"/>
          </p:cNvSpPr>
          <p:nvPr>
            <p:ph idx="1"/>
          </p:nvPr>
        </p:nvSpPr>
        <p:spPr>
          <a:xfrm>
            <a:off x="457200" y="1600200"/>
            <a:ext cx="8229600" cy="4880569"/>
          </a:xfrm>
        </p:spPr>
        <p:txBody>
          <a:bodyPr>
            <a:normAutofit lnSpcReduction="10000"/>
          </a:bodyPr>
          <a:lstStyle/>
          <a:p>
            <a:r>
              <a:rPr lang="en-US" dirty="0" smtClean="0"/>
              <a:t>Question Answering</a:t>
            </a:r>
          </a:p>
          <a:p>
            <a:pPr lvl="1"/>
            <a:r>
              <a:rPr lang="en-US" i="1" dirty="0" smtClean="0"/>
              <a:t>Which companies are releasing new smartphones new products in Europe this Spring?</a:t>
            </a:r>
          </a:p>
          <a:p>
            <a:pPr lvl="1"/>
            <a:r>
              <a:rPr lang="en-US" i="1" dirty="0" smtClean="0"/>
              <a:t>Alert me anytime a new smartphone is announced in the U.S.</a:t>
            </a:r>
          </a:p>
          <a:p>
            <a:r>
              <a:rPr lang="en-US" dirty="0" smtClean="0"/>
              <a:t>Data Analysis</a:t>
            </a:r>
          </a:p>
          <a:p>
            <a:pPr lvl="1"/>
            <a:r>
              <a:rPr lang="en-US" dirty="0" smtClean="0"/>
              <a:t>Analyze trends in product releases across different industries</a:t>
            </a:r>
          </a:p>
          <a:p>
            <a:pPr lvl="1"/>
            <a:r>
              <a:rPr lang="en-US" dirty="0" smtClean="0"/>
              <a:t>Is there a correlation between price and date of release?</a:t>
            </a:r>
            <a:endParaRPr lang="en-US" dirty="0"/>
          </a:p>
        </p:txBody>
      </p:sp>
      <p:sp>
        <p:nvSpPr>
          <p:cNvPr id="4" name="Slide Number Placeholder 3"/>
          <p:cNvSpPr>
            <a:spLocks noGrp="1"/>
          </p:cNvSpPr>
          <p:nvPr>
            <p:ph type="sldNum" sz="quarter" idx="12"/>
          </p:nvPr>
        </p:nvSpPr>
        <p:spPr/>
        <p:txBody>
          <a:bodyPr/>
          <a:lstStyle/>
          <a:p>
            <a:fld id="{E216AE2C-6153-E049-95F5-80F0548C7BC8}" type="slidenum">
              <a:rPr lang="en-US" smtClean="0"/>
              <a:t>14</a:t>
            </a:fld>
            <a:endParaRPr lang="en-US"/>
          </a:p>
        </p:txBody>
      </p:sp>
    </p:spTree>
    <p:extLst>
      <p:ext uri="{BB962C8B-B14F-4D97-AF65-F5344CB8AC3E}">
        <p14:creationId xmlns:p14="http://schemas.microsoft.com/office/powerpoint/2010/main" val="6477558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NLP Perspective: Overview</a:t>
            </a:r>
            <a:endParaRPr lang="en-US" dirty="0"/>
          </a:p>
        </p:txBody>
      </p:sp>
      <p:sp>
        <p:nvSpPr>
          <p:cNvPr id="4" name="Multidocument 3"/>
          <p:cNvSpPr/>
          <p:nvPr/>
        </p:nvSpPr>
        <p:spPr>
          <a:xfrm>
            <a:off x="904652" y="4320625"/>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Core NLP Pipeline</a:t>
            </a:r>
            <a:endParaRPr lang="en-US" sz="2800" dirty="0">
              <a:solidFill>
                <a:srgbClr val="000000"/>
              </a:solidFill>
            </a:endParaRPr>
          </a:p>
        </p:txBody>
      </p:sp>
      <p:sp>
        <p:nvSpPr>
          <p:cNvPr id="5" name="Multidocument 4"/>
          <p:cNvSpPr/>
          <p:nvPr/>
        </p:nvSpPr>
        <p:spPr>
          <a:xfrm>
            <a:off x="1018981" y="160020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IE Pipeline</a:t>
            </a:r>
            <a:endParaRPr lang="en-US" sz="2800" dirty="0">
              <a:solidFill>
                <a:srgbClr val="000000"/>
              </a:solidFill>
            </a:endParaRPr>
          </a:p>
        </p:txBody>
      </p:sp>
      <p:sp>
        <p:nvSpPr>
          <p:cNvPr id="6" name="Up Arrow 5"/>
          <p:cNvSpPr/>
          <p:nvPr/>
        </p:nvSpPr>
        <p:spPr>
          <a:xfrm>
            <a:off x="2324625" y="3481449"/>
            <a:ext cx="827793" cy="759794"/>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loud 6"/>
          <p:cNvSpPr/>
          <p:nvPr/>
        </p:nvSpPr>
        <p:spPr>
          <a:xfrm>
            <a:off x="5534384" y="1417638"/>
            <a:ext cx="3073041" cy="2279385"/>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00"/>
                </a:solidFill>
              </a:rPr>
              <a:t>Real Word Applications</a:t>
            </a:r>
            <a:endParaRPr lang="en-US" sz="2400" dirty="0">
              <a:solidFill>
                <a:srgbClr val="000000"/>
              </a:solidFill>
            </a:endParaRPr>
          </a:p>
        </p:txBody>
      </p:sp>
      <p:sp>
        <p:nvSpPr>
          <p:cNvPr id="8" name="Right Arrow 7"/>
          <p:cNvSpPr/>
          <p:nvPr/>
        </p:nvSpPr>
        <p:spPr>
          <a:xfrm rot="19936862">
            <a:off x="4311717" y="4437548"/>
            <a:ext cx="2766440" cy="2668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4515081" y="2256705"/>
            <a:ext cx="903359" cy="7307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E216AE2C-6153-E049-95F5-80F0548C7BC8}" type="slidenum">
              <a:rPr lang="en-US" smtClean="0"/>
              <a:t>15</a:t>
            </a:fld>
            <a:endParaRPr lang="en-US"/>
          </a:p>
        </p:txBody>
      </p:sp>
    </p:spTree>
    <p:extLst>
      <p:ext uri="{BB962C8B-B14F-4D97-AF65-F5344CB8AC3E}">
        <p14:creationId xmlns:p14="http://schemas.microsoft.com/office/powerpoint/2010/main" val="29757397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58123" y="5631448"/>
            <a:ext cx="4238228" cy="726089"/>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Raw </a:t>
            </a:r>
            <a:r>
              <a:rPr lang="en-US" sz="2800" dirty="0" smtClean="0">
                <a:solidFill>
                  <a:schemeClr val="tx1"/>
                </a:solidFill>
              </a:rPr>
              <a:t>Texts (</a:t>
            </a:r>
            <a:r>
              <a:rPr lang="en-US" sz="2800" dirty="0">
                <a:solidFill>
                  <a:schemeClr val="tx1"/>
                </a:solidFill>
              </a:rPr>
              <a:t>input)</a:t>
            </a:r>
          </a:p>
        </p:txBody>
      </p:sp>
      <p:sp>
        <p:nvSpPr>
          <p:cNvPr id="5" name="Rectangle 4"/>
          <p:cNvSpPr/>
          <p:nvPr/>
        </p:nvSpPr>
        <p:spPr>
          <a:xfrm>
            <a:off x="4158123" y="2903098"/>
            <a:ext cx="4238228" cy="1077321"/>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Morphology </a:t>
            </a:r>
            <a:r>
              <a:rPr lang="en-US" sz="2800" dirty="0" smtClean="0">
                <a:solidFill>
                  <a:schemeClr val="tx1"/>
                </a:solidFill>
              </a:rPr>
              <a:t>&amp; Phonology Analysis</a:t>
            </a:r>
            <a:endParaRPr lang="en-US" sz="2800" dirty="0">
              <a:solidFill>
                <a:schemeClr val="tx1"/>
              </a:solidFill>
            </a:endParaRPr>
          </a:p>
        </p:txBody>
      </p:sp>
      <p:sp>
        <p:nvSpPr>
          <p:cNvPr id="6" name="Rectangle 5"/>
          <p:cNvSpPr/>
          <p:nvPr/>
        </p:nvSpPr>
        <p:spPr>
          <a:xfrm>
            <a:off x="4158123" y="1723297"/>
            <a:ext cx="4238228"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Part-of-speech </a:t>
            </a:r>
            <a:r>
              <a:rPr lang="en-US" sz="2800" dirty="0" smtClean="0">
                <a:solidFill>
                  <a:schemeClr val="tx1"/>
                </a:solidFill>
              </a:rPr>
              <a:t>Tagging</a:t>
            </a:r>
            <a:endParaRPr lang="en-US" sz="2800" dirty="0">
              <a:solidFill>
                <a:schemeClr val="tx1"/>
              </a:solidFill>
            </a:endParaRPr>
          </a:p>
        </p:txBody>
      </p:sp>
      <p:sp>
        <p:nvSpPr>
          <p:cNvPr id="8" name="Rectangle 7"/>
          <p:cNvSpPr/>
          <p:nvPr/>
        </p:nvSpPr>
        <p:spPr>
          <a:xfrm>
            <a:off x="4158123" y="4435246"/>
            <a:ext cx="4238228" cy="726089"/>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Tokenization</a:t>
            </a:r>
          </a:p>
        </p:txBody>
      </p:sp>
      <p:sp>
        <p:nvSpPr>
          <p:cNvPr id="9" name="Rectangle 8"/>
          <p:cNvSpPr/>
          <p:nvPr/>
        </p:nvSpPr>
        <p:spPr>
          <a:xfrm>
            <a:off x="4158123" y="567383"/>
            <a:ext cx="4238228"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Parsing</a:t>
            </a:r>
          </a:p>
        </p:txBody>
      </p:sp>
      <p:cxnSp>
        <p:nvCxnSpPr>
          <p:cNvPr id="11" name="Straight Arrow Connector 10"/>
          <p:cNvCxnSpPr>
            <a:stCxn id="4" idx="0"/>
            <a:endCxn id="8" idx="2"/>
          </p:cNvCxnSpPr>
          <p:nvPr/>
        </p:nvCxnSpPr>
        <p:spPr>
          <a:xfrm flipV="1">
            <a:off x="6277237" y="5161335"/>
            <a:ext cx="0" cy="470113"/>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0"/>
            <a:endCxn id="5" idx="2"/>
          </p:cNvCxnSpPr>
          <p:nvPr/>
        </p:nvCxnSpPr>
        <p:spPr>
          <a:xfrm flipV="1">
            <a:off x="6277237" y="3980419"/>
            <a:ext cx="0" cy="454827"/>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 idx="0"/>
            <a:endCxn id="6" idx="2"/>
          </p:cNvCxnSpPr>
          <p:nvPr/>
        </p:nvCxnSpPr>
        <p:spPr>
          <a:xfrm flipV="1">
            <a:off x="6277237" y="2449392"/>
            <a:ext cx="0" cy="453706"/>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0"/>
            <a:endCxn id="9" idx="2"/>
          </p:cNvCxnSpPr>
          <p:nvPr/>
        </p:nvCxnSpPr>
        <p:spPr>
          <a:xfrm flipV="1">
            <a:off x="6277237" y="1293478"/>
            <a:ext cx="0" cy="429819"/>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6" name="Multidocument 15"/>
          <p:cNvSpPr/>
          <p:nvPr/>
        </p:nvSpPr>
        <p:spPr>
          <a:xfrm>
            <a:off x="451067" y="234742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Core NLP Pipeline</a:t>
            </a:r>
            <a:endParaRPr lang="en-US" sz="2800" dirty="0">
              <a:solidFill>
                <a:srgbClr val="000000"/>
              </a:solidFill>
            </a:endParaRPr>
          </a:p>
        </p:txBody>
      </p:sp>
      <p:sp>
        <p:nvSpPr>
          <p:cNvPr id="17" name="Slide Number Placeholder 16"/>
          <p:cNvSpPr>
            <a:spLocks noGrp="1"/>
          </p:cNvSpPr>
          <p:nvPr>
            <p:ph type="sldNum" sz="quarter" idx="12"/>
          </p:nvPr>
        </p:nvSpPr>
        <p:spPr/>
        <p:txBody>
          <a:bodyPr/>
          <a:lstStyle/>
          <a:p>
            <a:fld id="{E216AE2C-6153-E049-95F5-80F0548C7BC8}" type="slidenum">
              <a:rPr lang="en-US" smtClean="0"/>
              <a:t>16</a:t>
            </a:fld>
            <a:endParaRPr lang="en-US"/>
          </a:p>
        </p:txBody>
      </p:sp>
    </p:spTree>
    <p:extLst>
      <p:ext uri="{BB962C8B-B14F-4D97-AF65-F5344CB8AC3E}">
        <p14:creationId xmlns:p14="http://schemas.microsoft.com/office/powerpoint/2010/main" val="4027851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13696" y="5130077"/>
            <a:ext cx="3983182" cy="12884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Input Text (with or without </a:t>
            </a:r>
            <a:r>
              <a:rPr lang="en-US" sz="2800" smtClean="0">
                <a:solidFill>
                  <a:schemeClr val="tx1"/>
                </a:solidFill>
              </a:rPr>
              <a:t>Preprocessing throng NLP pipeline)</a:t>
            </a:r>
            <a:endParaRPr lang="en-US" sz="2800" dirty="0">
              <a:solidFill>
                <a:schemeClr val="tx1"/>
              </a:solidFill>
            </a:endParaRPr>
          </a:p>
        </p:txBody>
      </p:sp>
      <p:sp>
        <p:nvSpPr>
          <p:cNvPr id="5" name="Rectangle 4"/>
          <p:cNvSpPr/>
          <p:nvPr/>
        </p:nvSpPr>
        <p:spPr>
          <a:xfrm>
            <a:off x="4036919" y="2710930"/>
            <a:ext cx="1982086" cy="918558"/>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Relation Extraction</a:t>
            </a:r>
            <a:endParaRPr lang="en-US" sz="2800" dirty="0">
              <a:solidFill>
                <a:schemeClr val="tx1"/>
              </a:solidFill>
            </a:endParaRPr>
          </a:p>
        </p:txBody>
      </p:sp>
      <p:sp>
        <p:nvSpPr>
          <p:cNvPr id="6" name="Rectangle 5"/>
          <p:cNvSpPr/>
          <p:nvPr/>
        </p:nvSpPr>
        <p:spPr>
          <a:xfrm>
            <a:off x="4313696" y="1678243"/>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Coreference Resolution</a:t>
            </a:r>
            <a:endParaRPr lang="en-US" sz="2800" dirty="0">
              <a:solidFill>
                <a:schemeClr val="tx1"/>
              </a:solidFill>
            </a:endParaRPr>
          </a:p>
        </p:txBody>
      </p:sp>
      <p:sp>
        <p:nvSpPr>
          <p:cNvPr id="8" name="Rectangle 7"/>
          <p:cNvSpPr/>
          <p:nvPr/>
        </p:nvSpPr>
        <p:spPr>
          <a:xfrm>
            <a:off x="4313696" y="4084522"/>
            <a:ext cx="3983182" cy="726089"/>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Named Entity Recognition</a:t>
            </a:r>
            <a:endParaRPr lang="en-US" sz="2800" dirty="0">
              <a:solidFill>
                <a:schemeClr val="tx1"/>
              </a:solidFill>
            </a:endParaRPr>
          </a:p>
        </p:txBody>
      </p:sp>
      <p:sp>
        <p:nvSpPr>
          <p:cNvPr id="9" name="Rectangle 8"/>
          <p:cNvSpPr/>
          <p:nvPr/>
        </p:nvSpPr>
        <p:spPr>
          <a:xfrm>
            <a:off x="4313696" y="612743"/>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Entity Linking</a:t>
            </a:r>
            <a:endParaRPr lang="en-US" sz="2800" dirty="0">
              <a:solidFill>
                <a:schemeClr val="tx1"/>
              </a:solidFill>
            </a:endParaRPr>
          </a:p>
        </p:txBody>
      </p:sp>
      <p:cxnSp>
        <p:nvCxnSpPr>
          <p:cNvPr id="11" name="Straight Arrow Connector 10"/>
          <p:cNvCxnSpPr>
            <a:stCxn id="4" idx="0"/>
            <a:endCxn id="8" idx="2"/>
          </p:cNvCxnSpPr>
          <p:nvPr/>
        </p:nvCxnSpPr>
        <p:spPr>
          <a:xfrm flipV="1">
            <a:off x="6305287" y="4810611"/>
            <a:ext cx="0" cy="319466"/>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0"/>
            <a:endCxn id="5" idx="2"/>
          </p:cNvCxnSpPr>
          <p:nvPr/>
        </p:nvCxnSpPr>
        <p:spPr>
          <a:xfrm flipH="1" flipV="1">
            <a:off x="5027962" y="3629488"/>
            <a:ext cx="1277325" cy="455034"/>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0"/>
            <a:endCxn id="6" idx="2"/>
          </p:cNvCxnSpPr>
          <p:nvPr/>
        </p:nvCxnSpPr>
        <p:spPr>
          <a:xfrm flipV="1">
            <a:off x="6305287" y="2404338"/>
            <a:ext cx="0" cy="1680184"/>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0"/>
            <a:endCxn id="9" idx="2"/>
          </p:cNvCxnSpPr>
          <p:nvPr/>
        </p:nvCxnSpPr>
        <p:spPr>
          <a:xfrm flipV="1">
            <a:off x="6305287" y="1338838"/>
            <a:ext cx="0" cy="339405"/>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667703" y="2710930"/>
            <a:ext cx="1791662" cy="918558"/>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Event Extraction</a:t>
            </a:r>
            <a:endParaRPr lang="en-US" sz="2800" dirty="0">
              <a:solidFill>
                <a:schemeClr val="tx1"/>
              </a:solidFill>
            </a:endParaRPr>
          </a:p>
        </p:txBody>
      </p:sp>
      <p:cxnSp>
        <p:nvCxnSpPr>
          <p:cNvPr id="19" name="Straight Arrow Connector 18"/>
          <p:cNvCxnSpPr>
            <a:stCxn id="8" idx="0"/>
            <a:endCxn id="18" idx="2"/>
          </p:cNvCxnSpPr>
          <p:nvPr/>
        </p:nvCxnSpPr>
        <p:spPr>
          <a:xfrm flipV="1">
            <a:off x="6305287" y="3629488"/>
            <a:ext cx="1258247" cy="455034"/>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1" name="Multidocument 20"/>
          <p:cNvSpPr/>
          <p:nvPr/>
        </p:nvSpPr>
        <p:spPr>
          <a:xfrm>
            <a:off x="371697" y="234742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IE Pipeline</a:t>
            </a:r>
            <a:endParaRPr lang="en-US" sz="2800" dirty="0">
              <a:solidFill>
                <a:srgbClr val="000000"/>
              </a:solidFill>
            </a:endParaRPr>
          </a:p>
        </p:txBody>
      </p:sp>
      <p:sp>
        <p:nvSpPr>
          <p:cNvPr id="45" name="Slide Number Placeholder 44"/>
          <p:cNvSpPr>
            <a:spLocks noGrp="1"/>
          </p:cNvSpPr>
          <p:nvPr>
            <p:ph type="sldNum" sz="quarter" idx="12"/>
          </p:nvPr>
        </p:nvSpPr>
        <p:spPr/>
        <p:txBody>
          <a:bodyPr/>
          <a:lstStyle/>
          <a:p>
            <a:fld id="{E216AE2C-6153-E049-95F5-80F0548C7BC8}" type="slidenum">
              <a:rPr lang="en-US" smtClean="0"/>
              <a:t>17</a:t>
            </a:fld>
            <a:endParaRPr lang="en-US"/>
          </a:p>
        </p:txBody>
      </p:sp>
    </p:spTree>
    <p:extLst>
      <p:ext uri="{BB962C8B-B14F-4D97-AF65-F5344CB8AC3E}">
        <p14:creationId xmlns:p14="http://schemas.microsoft.com/office/powerpoint/2010/main" val="29862169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a:t>
            </a:r>
            <a:r>
              <a:rPr lang="en-US" dirty="0" err="1" smtClean="0"/>
              <a:t>Grpah</a:t>
            </a:r>
            <a:endParaRPr lang="en-US" dirty="0"/>
          </a:p>
        </p:txBody>
      </p:sp>
      <p:pic>
        <p:nvPicPr>
          <p:cNvPr id="5" name="Content Placeholder 4"/>
          <p:cNvPicPr>
            <a:picLocks noGrp="1" noChangeAspect="1"/>
          </p:cNvPicPr>
          <p:nvPr>
            <p:ph idx="1"/>
          </p:nvPr>
        </p:nvPicPr>
        <p:blipFill>
          <a:blip r:embed="rId2"/>
          <a:srcRect l="-25408" r="-25408"/>
          <a:stretch>
            <a:fillRect/>
          </a:stretch>
        </p:blipFill>
        <p:spPr>
          <a:xfrm>
            <a:off x="457203" y="1656906"/>
            <a:ext cx="8229600" cy="4525963"/>
          </a:xfrm>
        </p:spPr>
      </p:pic>
      <p:sp>
        <p:nvSpPr>
          <p:cNvPr id="4" name="Slide Number Placeholder 3"/>
          <p:cNvSpPr>
            <a:spLocks noGrp="1"/>
          </p:cNvSpPr>
          <p:nvPr>
            <p:ph type="sldNum" sz="quarter" idx="12"/>
          </p:nvPr>
        </p:nvSpPr>
        <p:spPr/>
        <p:txBody>
          <a:bodyPr/>
          <a:lstStyle/>
          <a:p>
            <a:fld id="{E216AE2C-6153-E049-95F5-80F0548C7BC8}" type="slidenum">
              <a:rPr lang="en-US" smtClean="0"/>
              <a:t>18</a:t>
            </a:fld>
            <a:endParaRPr lang="en-US"/>
          </a:p>
        </p:txBody>
      </p:sp>
    </p:spTree>
    <p:extLst>
      <p:ext uri="{BB962C8B-B14F-4D97-AF65-F5344CB8AC3E}">
        <p14:creationId xmlns:p14="http://schemas.microsoft.com/office/powerpoint/2010/main" val="21556295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13696" y="5461348"/>
            <a:ext cx="3983182" cy="957223"/>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Input Text (with or without Preprocessing</a:t>
            </a:r>
            <a:r>
              <a:rPr lang="en-US" sz="2800" dirty="0">
                <a:solidFill>
                  <a:schemeClr val="tx1"/>
                </a:solidFill>
              </a:rPr>
              <a:t>)</a:t>
            </a:r>
          </a:p>
        </p:txBody>
      </p:sp>
      <p:sp>
        <p:nvSpPr>
          <p:cNvPr id="5" name="Rectangle 4"/>
          <p:cNvSpPr/>
          <p:nvPr/>
        </p:nvSpPr>
        <p:spPr>
          <a:xfrm>
            <a:off x="4036919" y="2846398"/>
            <a:ext cx="1982086" cy="918558"/>
          </a:xfrm>
          <a:prstGeom prst="rect">
            <a:avLst/>
          </a:prstGeom>
          <a:ln/>
        </p:spPr>
        <p:style>
          <a:lnRef idx="1">
            <a:schemeClr val="accent6"/>
          </a:lnRef>
          <a:fillRef idx="2">
            <a:schemeClr val="accent6"/>
          </a:fillRef>
          <a:effectRef idx="1">
            <a:schemeClr val="accent6"/>
          </a:effectRef>
          <a:fontRef idx="minor">
            <a:schemeClr val="dk1"/>
          </a:fontRef>
        </p:style>
        <p:txBody>
          <a:bodyPr lIns="73253" tIns="36626" rIns="73253" bIns="36626" rtlCol="0" anchor="ctr"/>
          <a:lstStyle/>
          <a:p>
            <a:pPr algn="ctr"/>
            <a:r>
              <a:rPr lang="en-US" sz="2800" dirty="0" smtClean="0">
                <a:solidFill>
                  <a:schemeClr val="tx1"/>
                </a:solidFill>
              </a:rPr>
              <a:t>Relation Extraction</a:t>
            </a:r>
            <a:endParaRPr lang="en-US" sz="2800" dirty="0">
              <a:solidFill>
                <a:schemeClr val="tx1"/>
              </a:solidFill>
            </a:endParaRPr>
          </a:p>
        </p:txBody>
      </p:sp>
      <p:sp>
        <p:nvSpPr>
          <p:cNvPr id="6" name="Rectangle 5"/>
          <p:cNvSpPr/>
          <p:nvPr/>
        </p:nvSpPr>
        <p:spPr>
          <a:xfrm>
            <a:off x="4313696" y="1745977"/>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Coreference Resolution</a:t>
            </a:r>
            <a:endParaRPr lang="en-US" sz="2800" dirty="0">
              <a:solidFill>
                <a:schemeClr val="tx1"/>
              </a:solidFill>
            </a:endParaRPr>
          </a:p>
        </p:txBody>
      </p:sp>
      <p:sp>
        <p:nvSpPr>
          <p:cNvPr id="8" name="Rectangle 7"/>
          <p:cNvSpPr/>
          <p:nvPr/>
        </p:nvSpPr>
        <p:spPr>
          <a:xfrm>
            <a:off x="4313696" y="4265146"/>
            <a:ext cx="3983182" cy="726089"/>
          </a:xfrm>
          <a:prstGeom prst="rect">
            <a:avLst/>
          </a:prstGeom>
          <a:ln/>
        </p:spPr>
        <p:style>
          <a:lnRef idx="1">
            <a:schemeClr val="accent6"/>
          </a:lnRef>
          <a:fillRef idx="2">
            <a:schemeClr val="accent6"/>
          </a:fillRef>
          <a:effectRef idx="1">
            <a:schemeClr val="accent6"/>
          </a:effectRef>
          <a:fontRef idx="minor">
            <a:schemeClr val="dk1"/>
          </a:fontRef>
        </p:style>
        <p:txBody>
          <a:bodyPr lIns="73253" tIns="36626" rIns="73253" bIns="36626" rtlCol="0" anchor="ctr"/>
          <a:lstStyle/>
          <a:p>
            <a:pPr algn="ctr"/>
            <a:r>
              <a:rPr lang="en-US" sz="2800" dirty="0" smtClean="0">
                <a:solidFill>
                  <a:schemeClr val="tx1"/>
                </a:solidFill>
              </a:rPr>
              <a:t>Named Entity Recognition</a:t>
            </a:r>
            <a:endParaRPr lang="en-US" sz="2800" dirty="0">
              <a:solidFill>
                <a:schemeClr val="tx1"/>
              </a:solidFill>
            </a:endParaRPr>
          </a:p>
        </p:txBody>
      </p:sp>
      <p:sp>
        <p:nvSpPr>
          <p:cNvPr id="9" name="Rectangle 8"/>
          <p:cNvSpPr/>
          <p:nvPr/>
        </p:nvSpPr>
        <p:spPr>
          <a:xfrm>
            <a:off x="4313696" y="612743"/>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Entity Linking</a:t>
            </a:r>
            <a:endParaRPr lang="en-US" sz="2800" dirty="0">
              <a:solidFill>
                <a:schemeClr val="tx1"/>
              </a:solidFill>
            </a:endParaRPr>
          </a:p>
        </p:txBody>
      </p:sp>
      <p:cxnSp>
        <p:nvCxnSpPr>
          <p:cNvPr id="11" name="Straight Arrow Connector 10"/>
          <p:cNvCxnSpPr>
            <a:stCxn id="4" idx="0"/>
            <a:endCxn id="8" idx="2"/>
          </p:cNvCxnSpPr>
          <p:nvPr/>
        </p:nvCxnSpPr>
        <p:spPr>
          <a:xfrm flipV="1">
            <a:off x="6305287" y="4991235"/>
            <a:ext cx="0" cy="470113"/>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0"/>
            <a:endCxn id="5" idx="2"/>
          </p:cNvCxnSpPr>
          <p:nvPr/>
        </p:nvCxnSpPr>
        <p:spPr>
          <a:xfrm flipH="1" flipV="1">
            <a:off x="5027962" y="3764956"/>
            <a:ext cx="1277325" cy="500190"/>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0"/>
            <a:endCxn id="6" idx="2"/>
          </p:cNvCxnSpPr>
          <p:nvPr/>
        </p:nvCxnSpPr>
        <p:spPr>
          <a:xfrm flipV="1">
            <a:off x="6305286" y="2472069"/>
            <a:ext cx="0" cy="1793072"/>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0"/>
            <a:endCxn id="9" idx="2"/>
          </p:cNvCxnSpPr>
          <p:nvPr/>
        </p:nvCxnSpPr>
        <p:spPr>
          <a:xfrm flipV="1">
            <a:off x="6305287" y="1338838"/>
            <a:ext cx="0" cy="407139"/>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667703" y="2846398"/>
            <a:ext cx="1791662" cy="918558"/>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Event Extraction</a:t>
            </a:r>
            <a:endParaRPr lang="en-US" sz="2800" dirty="0">
              <a:solidFill>
                <a:schemeClr val="tx1"/>
              </a:solidFill>
            </a:endParaRPr>
          </a:p>
        </p:txBody>
      </p:sp>
      <p:cxnSp>
        <p:nvCxnSpPr>
          <p:cNvPr id="19" name="Straight Arrow Connector 18"/>
          <p:cNvCxnSpPr>
            <a:stCxn id="8" idx="0"/>
            <a:endCxn id="18" idx="2"/>
          </p:cNvCxnSpPr>
          <p:nvPr/>
        </p:nvCxnSpPr>
        <p:spPr>
          <a:xfrm flipV="1">
            <a:off x="6305287" y="3764956"/>
            <a:ext cx="1258247" cy="500190"/>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1" name="Multidocument 20"/>
          <p:cNvSpPr/>
          <p:nvPr/>
        </p:nvSpPr>
        <p:spPr>
          <a:xfrm>
            <a:off x="371697" y="234742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IE Pipeline</a:t>
            </a:r>
            <a:endParaRPr lang="en-US" sz="2800" dirty="0">
              <a:solidFill>
                <a:srgbClr val="000000"/>
              </a:solidFill>
            </a:endParaRPr>
          </a:p>
        </p:txBody>
      </p:sp>
      <p:sp>
        <p:nvSpPr>
          <p:cNvPr id="2" name="Slide Number Placeholder 1"/>
          <p:cNvSpPr>
            <a:spLocks noGrp="1"/>
          </p:cNvSpPr>
          <p:nvPr>
            <p:ph type="sldNum" sz="quarter" idx="12"/>
          </p:nvPr>
        </p:nvSpPr>
        <p:spPr/>
        <p:txBody>
          <a:bodyPr/>
          <a:lstStyle/>
          <a:p>
            <a:fld id="{E216AE2C-6153-E049-95F5-80F0548C7BC8}" type="slidenum">
              <a:rPr lang="en-US" smtClean="0"/>
              <a:t>19</a:t>
            </a:fld>
            <a:endParaRPr lang="en-US"/>
          </a:p>
        </p:txBody>
      </p:sp>
    </p:spTree>
    <p:extLst>
      <p:ext uri="{BB962C8B-B14F-4D97-AF65-F5344CB8AC3E}">
        <p14:creationId xmlns:p14="http://schemas.microsoft.com/office/powerpoint/2010/main" val="1327770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12"/>
          </p:nvPr>
        </p:nvSpPr>
        <p:spPr/>
        <p:txBody>
          <a:bodyPr/>
          <a:lstStyle/>
          <a:p>
            <a:fld id="{E216AE2C-6153-E049-95F5-80F0548C7BC8}" type="slidenum">
              <a:rPr lang="en-US" smtClean="0"/>
              <a:t>2</a:t>
            </a:fld>
            <a:endParaRPr lang="en-US"/>
          </a:p>
        </p:txBody>
      </p:sp>
      <p:sp>
        <p:nvSpPr>
          <p:cNvPr id="5" name="Rounded Rectangle 4"/>
          <p:cNvSpPr/>
          <p:nvPr/>
        </p:nvSpPr>
        <p:spPr>
          <a:xfrm>
            <a:off x="1734958" y="1859793"/>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rgbClr val="000000"/>
                </a:solidFill>
              </a:rPr>
              <a:t>Intro to Information Extraction</a:t>
            </a:r>
            <a:endParaRPr lang="en-US" sz="3200" dirty="0">
              <a:solidFill>
                <a:srgbClr val="000000"/>
              </a:solidFill>
            </a:endParaRPr>
          </a:p>
        </p:txBody>
      </p:sp>
      <p:sp>
        <p:nvSpPr>
          <p:cNvPr id="6" name="Rounded Rectangle 5"/>
          <p:cNvSpPr/>
          <p:nvPr/>
        </p:nvSpPr>
        <p:spPr>
          <a:xfrm>
            <a:off x="1734958" y="3350334"/>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rgbClr val="000000"/>
                </a:solidFill>
              </a:rPr>
              <a:t>Named Entity Recognition</a:t>
            </a:r>
            <a:endParaRPr lang="en-US" sz="3200" dirty="0">
              <a:solidFill>
                <a:srgbClr val="000000"/>
              </a:solidFill>
            </a:endParaRPr>
          </a:p>
        </p:txBody>
      </p:sp>
      <p:sp>
        <p:nvSpPr>
          <p:cNvPr id="7" name="Rounded Rectangle 6"/>
          <p:cNvSpPr/>
          <p:nvPr/>
        </p:nvSpPr>
        <p:spPr>
          <a:xfrm>
            <a:off x="1734958" y="4795517"/>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rgbClr val="000000"/>
                </a:solidFill>
              </a:rPr>
              <a:t>Entity Relation Extraction</a:t>
            </a:r>
            <a:endParaRPr lang="en-US" sz="3200" dirty="0">
              <a:solidFill>
                <a:srgbClr val="000000"/>
              </a:solidFill>
            </a:endParaRPr>
          </a:p>
        </p:txBody>
      </p:sp>
    </p:spTree>
    <p:extLst>
      <p:ext uri="{BB962C8B-B14F-4D97-AF65-F5344CB8AC3E}">
        <p14:creationId xmlns:p14="http://schemas.microsoft.com/office/powerpoint/2010/main" val="10124507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12"/>
          </p:nvPr>
        </p:nvSpPr>
        <p:spPr/>
        <p:txBody>
          <a:bodyPr/>
          <a:lstStyle/>
          <a:p>
            <a:fld id="{E216AE2C-6153-E049-95F5-80F0548C7BC8}" type="slidenum">
              <a:rPr lang="en-US" smtClean="0"/>
              <a:t>20</a:t>
            </a:fld>
            <a:endParaRPr lang="en-US"/>
          </a:p>
        </p:txBody>
      </p:sp>
      <p:sp>
        <p:nvSpPr>
          <p:cNvPr id="5" name="Rounded Rectangle 4"/>
          <p:cNvSpPr/>
          <p:nvPr/>
        </p:nvSpPr>
        <p:spPr>
          <a:xfrm>
            <a:off x="1734958" y="1859793"/>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chemeClr val="bg1">
                    <a:lumMod val="85000"/>
                  </a:schemeClr>
                </a:solidFill>
              </a:rPr>
              <a:t>Intro to Information Extraction</a:t>
            </a:r>
            <a:endParaRPr lang="en-US" sz="3200" dirty="0">
              <a:solidFill>
                <a:schemeClr val="bg1">
                  <a:lumMod val="85000"/>
                </a:schemeClr>
              </a:solidFill>
            </a:endParaRPr>
          </a:p>
        </p:txBody>
      </p:sp>
      <p:sp>
        <p:nvSpPr>
          <p:cNvPr id="6" name="Rounded Rectangle 5"/>
          <p:cNvSpPr/>
          <p:nvPr/>
        </p:nvSpPr>
        <p:spPr>
          <a:xfrm>
            <a:off x="1734958" y="3350334"/>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rgbClr val="000000"/>
                </a:solidFill>
              </a:rPr>
              <a:t>Named Entity Recognition</a:t>
            </a:r>
            <a:endParaRPr lang="en-US" sz="3200" dirty="0">
              <a:solidFill>
                <a:srgbClr val="000000"/>
              </a:solidFill>
            </a:endParaRPr>
          </a:p>
        </p:txBody>
      </p:sp>
      <p:sp>
        <p:nvSpPr>
          <p:cNvPr id="7" name="Rounded Rectangle 6"/>
          <p:cNvSpPr/>
          <p:nvPr/>
        </p:nvSpPr>
        <p:spPr>
          <a:xfrm>
            <a:off x="1734958" y="4795517"/>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chemeClr val="bg1">
                    <a:lumMod val="85000"/>
                  </a:schemeClr>
                </a:solidFill>
              </a:rPr>
              <a:t>Entity Relation Extraction</a:t>
            </a:r>
            <a:endParaRPr lang="en-US" sz="3200" dirty="0">
              <a:solidFill>
                <a:schemeClr val="bg1">
                  <a:lumMod val="85000"/>
                </a:schemeClr>
              </a:solidFill>
            </a:endParaRPr>
          </a:p>
        </p:txBody>
      </p:sp>
    </p:spTree>
    <p:extLst>
      <p:ext uri="{BB962C8B-B14F-4D97-AF65-F5344CB8AC3E}">
        <p14:creationId xmlns:p14="http://schemas.microsoft.com/office/powerpoint/2010/main" val="34843083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a:t>
            </a:r>
          </a:p>
        </p:txBody>
      </p:sp>
      <p:sp>
        <p:nvSpPr>
          <p:cNvPr id="3" name="Content Placeholder 2"/>
          <p:cNvSpPr>
            <a:spLocks noGrp="1"/>
          </p:cNvSpPr>
          <p:nvPr>
            <p:ph idx="1"/>
          </p:nvPr>
        </p:nvSpPr>
        <p:spPr/>
        <p:txBody>
          <a:bodyPr>
            <a:normAutofit/>
          </a:bodyPr>
          <a:lstStyle/>
          <a:p>
            <a:r>
              <a:rPr lang="en-US" sz="2400" dirty="0" smtClean="0"/>
              <a:t>Task</a:t>
            </a:r>
            <a:r>
              <a:rPr lang="en-US" sz="2400" dirty="0"/>
              <a:t>: identify all mentions of named </a:t>
            </a:r>
            <a:r>
              <a:rPr lang="en-US" sz="2400" dirty="0" smtClean="0"/>
              <a:t>entities </a:t>
            </a:r>
            <a:r>
              <a:rPr lang="en-US" sz="2400" dirty="0"/>
              <a:t>(people, organizations, locations, dates</a:t>
            </a:r>
            <a:r>
              <a:rPr lang="en-US" sz="2400" dirty="0" smtClean="0"/>
              <a:t>) from natural language texts.</a:t>
            </a:r>
            <a:endParaRPr lang="en-US" sz="2400" dirty="0"/>
          </a:p>
        </p:txBody>
      </p:sp>
      <p:pic>
        <p:nvPicPr>
          <p:cNvPr id="4" name="Picture 3"/>
          <p:cNvPicPr>
            <a:picLocks noChangeAspect="1"/>
          </p:cNvPicPr>
          <p:nvPr/>
        </p:nvPicPr>
        <p:blipFill>
          <a:blip r:embed="rId2"/>
          <a:stretch>
            <a:fillRect/>
          </a:stretch>
        </p:blipFill>
        <p:spPr>
          <a:xfrm>
            <a:off x="1305911" y="2697396"/>
            <a:ext cx="6709454" cy="3320142"/>
          </a:xfrm>
          <a:prstGeom prst="rect">
            <a:avLst/>
          </a:prstGeom>
        </p:spPr>
      </p:pic>
      <p:sp>
        <p:nvSpPr>
          <p:cNvPr id="7" name="Slide Number Placeholder 6"/>
          <p:cNvSpPr>
            <a:spLocks noGrp="1"/>
          </p:cNvSpPr>
          <p:nvPr>
            <p:ph type="sldNum" sz="quarter" idx="12"/>
          </p:nvPr>
        </p:nvSpPr>
        <p:spPr/>
        <p:txBody>
          <a:bodyPr/>
          <a:lstStyle/>
          <a:p>
            <a:fld id="{1F659266-CC28-4756-A079-26437DFBC729}" type="slidenum">
              <a:rPr lang="en-US" smtClean="0"/>
              <a:t>21</a:t>
            </a:fld>
            <a:endParaRPr lang="en-US"/>
          </a:p>
        </p:txBody>
      </p:sp>
    </p:spTree>
    <p:extLst>
      <p:ext uri="{BB962C8B-B14F-4D97-AF65-F5344CB8AC3E}">
        <p14:creationId xmlns:p14="http://schemas.microsoft.com/office/powerpoint/2010/main" val="37811405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Setting</a:t>
            </a:r>
            <a:endParaRPr lang="en-US" dirty="0"/>
          </a:p>
        </p:txBody>
      </p:sp>
      <p:sp>
        <p:nvSpPr>
          <p:cNvPr id="3" name="Content Placeholder 2"/>
          <p:cNvSpPr>
            <a:spLocks noGrp="1"/>
          </p:cNvSpPr>
          <p:nvPr>
            <p:ph idx="1"/>
          </p:nvPr>
        </p:nvSpPr>
        <p:spPr/>
        <p:txBody>
          <a:bodyPr/>
          <a:lstStyle/>
          <a:p>
            <a:pPr marL="0" indent="0">
              <a:buNone/>
            </a:pPr>
            <a:r>
              <a:rPr lang="en-US" dirty="0" smtClean="0"/>
              <a:t>Assume we have annotated examples </a:t>
            </a: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22</a:t>
            </a:fld>
            <a:endParaRPr lang="en-US" dirty="0"/>
          </a:p>
        </p:txBody>
      </p:sp>
      <p:sp>
        <p:nvSpPr>
          <p:cNvPr id="9" name="Down Arrow 8"/>
          <p:cNvSpPr/>
          <p:nvPr/>
        </p:nvSpPr>
        <p:spPr>
          <a:xfrm rot="15719914">
            <a:off x="4913065" y="2235422"/>
            <a:ext cx="519130" cy="742572"/>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0" name="Rectangle 9"/>
          <p:cNvSpPr/>
          <p:nvPr/>
        </p:nvSpPr>
        <p:spPr>
          <a:xfrm>
            <a:off x="433070" y="4149859"/>
            <a:ext cx="4787110" cy="2308324"/>
          </a:xfrm>
          <a:prstGeom prst="rect">
            <a:avLst/>
          </a:prstGeom>
          <a:ln>
            <a:solidFill>
              <a:srgbClr val="3C58AD"/>
            </a:solidFill>
          </a:ln>
        </p:spPr>
        <p:txBody>
          <a:bodyPr wrap="square">
            <a:spAutoFit/>
          </a:bodyPr>
          <a:lstStyle/>
          <a:p>
            <a:pPr marL="219743" indent="0">
              <a:buNone/>
            </a:pPr>
            <a:r>
              <a:rPr lang="en-US" sz="2400" dirty="0">
                <a:solidFill>
                  <a:srgbClr val="008000"/>
                </a:solidFill>
              </a:rPr>
              <a:t>U.S</a:t>
            </a:r>
            <a:r>
              <a:rPr lang="en-US" sz="2400" dirty="0" smtClean="0">
                <a:solidFill>
                  <a:srgbClr val="008000"/>
                </a:solidFill>
              </a:rPr>
              <a:t>./GPE  </a:t>
            </a:r>
            <a:r>
              <a:rPr lang="en-US" sz="2400" dirty="0" smtClean="0">
                <a:solidFill>
                  <a:srgbClr val="558ED5"/>
                </a:solidFill>
              </a:rPr>
              <a:t>intelligence/ORG</a:t>
            </a:r>
            <a:r>
              <a:rPr lang="en-US" sz="2400" dirty="0" smtClean="0"/>
              <a:t>  </a:t>
            </a:r>
            <a:r>
              <a:rPr lang="en-US" sz="2400" dirty="0" smtClean="0">
                <a:solidFill>
                  <a:schemeClr val="accent6">
                    <a:lumMod val="75000"/>
                  </a:schemeClr>
                </a:solidFill>
              </a:rPr>
              <a:t>officials/PER</a:t>
            </a:r>
            <a:r>
              <a:rPr lang="en-US" sz="2400" dirty="0" smtClean="0"/>
              <a:t> now/O  believe/O  </a:t>
            </a:r>
            <a:r>
              <a:rPr lang="en-US" sz="2400" dirty="0" smtClean="0">
                <a:solidFill>
                  <a:srgbClr val="008000"/>
                </a:solidFill>
              </a:rPr>
              <a:t>North/GPE  Korea/GPE </a:t>
            </a:r>
            <a:r>
              <a:rPr lang="en-US" sz="2400" dirty="0" smtClean="0"/>
              <a:t> is/O  developing/O  the/O  technology/O  to/O  make/O  nuclear/O  warheads/O small</a:t>
            </a:r>
            <a:r>
              <a:rPr lang="en-US" sz="2400" dirty="0"/>
              <a:t>/</a:t>
            </a:r>
            <a:r>
              <a:rPr lang="en-US" sz="2400" dirty="0" smtClean="0"/>
              <a:t>O. </a:t>
            </a:r>
            <a:endParaRPr lang="en-US" sz="2400" dirty="0"/>
          </a:p>
        </p:txBody>
      </p:sp>
      <p:sp>
        <p:nvSpPr>
          <p:cNvPr id="12" name="Rounded Rectangle 11"/>
          <p:cNvSpPr/>
          <p:nvPr/>
        </p:nvSpPr>
        <p:spPr>
          <a:xfrm>
            <a:off x="3025422" y="2309162"/>
            <a:ext cx="1546578" cy="125441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D5570C"/>
                </a:solidFill>
              </a:rPr>
              <a:t>Tag</a:t>
            </a:r>
            <a:r>
              <a:rPr lang="en-US" dirty="0" smtClean="0">
                <a:solidFill>
                  <a:srgbClr val="3C58AD"/>
                </a:solidFill>
              </a:rPr>
              <a:t> </a:t>
            </a:r>
            <a:r>
              <a:rPr lang="en-US" dirty="0" smtClean="0">
                <a:solidFill>
                  <a:srgbClr val="D5570C"/>
                </a:solidFill>
              </a:rPr>
              <a:t>set:</a:t>
            </a:r>
          </a:p>
          <a:p>
            <a:pPr algn="ctr"/>
            <a:r>
              <a:rPr lang="en-US" dirty="0" smtClean="0">
                <a:solidFill>
                  <a:srgbClr val="3C58AD"/>
                </a:solidFill>
              </a:rPr>
              <a:t>GPE, ORG, PER, O</a:t>
            </a:r>
            <a:r>
              <a:rPr lang="is-IS" dirty="0" smtClean="0">
                <a:solidFill>
                  <a:srgbClr val="3C58AD"/>
                </a:solidFill>
              </a:rPr>
              <a:t>…</a:t>
            </a:r>
            <a:endParaRPr lang="en-US" dirty="0" smtClean="0"/>
          </a:p>
        </p:txBody>
      </p:sp>
      <p:sp>
        <p:nvSpPr>
          <p:cNvPr id="13" name="Down Arrow 12"/>
          <p:cNvSpPr/>
          <p:nvPr/>
        </p:nvSpPr>
        <p:spPr>
          <a:xfrm rot="14590110">
            <a:off x="4984444" y="2896457"/>
            <a:ext cx="519130" cy="675305"/>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4" name="Alternate Process 13"/>
          <p:cNvSpPr/>
          <p:nvPr/>
        </p:nvSpPr>
        <p:spPr>
          <a:xfrm>
            <a:off x="5777634" y="2287002"/>
            <a:ext cx="2070100" cy="892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NER Tagger</a:t>
            </a:r>
            <a:endParaRPr lang="en-US" dirty="0"/>
          </a:p>
        </p:txBody>
      </p:sp>
      <p:sp>
        <p:nvSpPr>
          <p:cNvPr id="15" name="Down Arrow 14"/>
          <p:cNvSpPr/>
          <p:nvPr/>
        </p:nvSpPr>
        <p:spPr>
          <a:xfrm>
            <a:off x="6576660" y="3286598"/>
            <a:ext cx="519130" cy="511931"/>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p:cNvSpPr/>
          <p:nvPr/>
        </p:nvSpPr>
        <p:spPr>
          <a:xfrm>
            <a:off x="5535400" y="4149858"/>
            <a:ext cx="1415797" cy="24501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U.S.</a:t>
            </a:r>
          </a:p>
          <a:p>
            <a:pPr algn="ctr"/>
            <a:r>
              <a:rPr lang="en-US" sz="2000" dirty="0">
                <a:solidFill>
                  <a:schemeClr val="tx1"/>
                </a:solidFill>
              </a:rPr>
              <a:t>i</a:t>
            </a:r>
            <a:r>
              <a:rPr lang="en-US" sz="2000" dirty="0" smtClean="0">
                <a:solidFill>
                  <a:schemeClr val="tx1"/>
                </a:solidFill>
              </a:rPr>
              <a:t>ntelligen.</a:t>
            </a:r>
          </a:p>
          <a:p>
            <a:pPr algn="ctr"/>
            <a:r>
              <a:rPr lang="en-US" sz="2000" dirty="0">
                <a:solidFill>
                  <a:schemeClr val="tx1"/>
                </a:solidFill>
              </a:rPr>
              <a:t>o</a:t>
            </a:r>
            <a:r>
              <a:rPr lang="en-US" sz="2000" dirty="0" smtClean="0">
                <a:solidFill>
                  <a:schemeClr val="tx1"/>
                </a:solidFill>
              </a:rPr>
              <a:t>fficials</a:t>
            </a:r>
          </a:p>
          <a:p>
            <a:pPr algn="ctr"/>
            <a:r>
              <a:rPr lang="en-US" sz="2000" dirty="0">
                <a:solidFill>
                  <a:schemeClr val="tx1"/>
                </a:solidFill>
              </a:rPr>
              <a:t>n</a:t>
            </a:r>
            <a:r>
              <a:rPr lang="en-US" sz="2000" dirty="0" smtClean="0">
                <a:solidFill>
                  <a:schemeClr val="tx1"/>
                </a:solidFill>
              </a:rPr>
              <a:t>ow </a:t>
            </a:r>
          </a:p>
          <a:p>
            <a:pPr algn="ctr"/>
            <a:r>
              <a:rPr lang="en-US" sz="2000" dirty="0">
                <a:solidFill>
                  <a:schemeClr val="tx1"/>
                </a:solidFill>
              </a:rPr>
              <a:t>b</a:t>
            </a:r>
            <a:r>
              <a:rPr lang="en-US" sz="2000" dirty="0" smtClean="0">
                <a:solidFill>
                  <a:schemeClr val="tx1"/>
                </a:solidFill>
              </a:rPr>
              <a:t>elieve</a:t>
            </a:r>
          </a:p>
          <a:p>
            <a:pPr algn="ctr"/>
            <a:r>
              <a:rPr lang="en-US" sz="2000" dirty="0" smtClean="0">
                <a:solidFill>
                  <a:schemeClr val="tx1"/>
                </a:solidFill>
              </a:rPr>
              <a:t>North</a:t>
            </a:r>
          </a:p>
          <a:p>
            <a:pPr algn="ctr"/>
            <a:r>
              <a:rPr lang="en-US" sz="2000" dirty="0" smtClean="0">
                <a:solidFill>
                  <a:schemeClr val="tx1"/>
                </a:solidFill>
              </a:rPr>
              <a:t>Korea</a:t>
            </a:r>
            <a:endParaRPr lang="en-US" sz="2000" dirty="0">
              <a:solidFill>
                <a:schemeClr val="tx1"/>
              </a:solidFill>
            </a:endParaRPr>
          </a:p>
        </p:txBody>
      </p:sp>
      <p:sp>
        <p:nvSpPr>
          <p:cNvPr id="16" name="Rectangle 15"/>
          <p:cNvSpPr/>
          <p:nvPr/>
        </p:nvSpPr>
        <p:spPr>
          <a:xfrm>
            <a:off x="7687677" y="4149858"/>
            <a:ext cx="794371" cy="24501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17375E"/>
                </a:solidFill>
              </a:rPr>
              <a:t>GPE</a:t>
            </a:r>
          </a:p>
          <a:p>
            <a:pPr algn="ctr"/>
            <a:r>
              <a:rPr lang="en-US" sz="2000" dirty="0" smtClean="0">
                <a:solidFill>
                  <a:srgbClr val="17375E"/>
                </a:solidFill>
              </a:rPr>
              <a:t>ORG</a:t>
            </a:r>
          </a:p>
          <a:p>
            <a:pPr algn="ctr"/>
            <a:r>
              <a:rPr lang="en-US" sz="2000" dirty="0" smtClean="0">
                <a:solidFill>
                  <a:srgbClr val="17375E"/>
                </a:solidFill>
              </a:rPr>
              <a:t>PER</a:t>
            </a:r>
          </a:p>
          <a:p>
            <a:pPr algn="ctr"/>
            <a:r>
              <a:rPr lang="en-US" sz="2000" dirty="0">
                <a:solidFill>
                  <a:srgbClr val="17375E"/>
                </a:solidFill>
              </a:rPr>
              <a:t>O</a:t>
            </a:r>
          </a:p>
        </p:txBody>
      </p:sp>
      <p:cxnSp>
        <p:nvCxnSpPr>
          <p:cNvPr id="11" name="Straight Arrow Connector 10"/>
          <p:cNvCxnSpPr/>
          <p:nvPr/>
        </p:nvCxnSpPr>
        <p:spPr>
          <a:xfrm>
            <a:off x="6951197" y="4536089"/>
            <a:ext cx="816455" cy="37422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951197" y="4541066"/>
            <a:ext cx="736480" cy="674051"/>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951197" y="4541066"/>
            <a:ext cx="736480" cy="1306705"/>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951197" y="4541066"/>
            <a:ext cx="736480" cy="1015643"/>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951197" y="4830935"/>
            <a:ext cx="736480" cy="79382"/>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951197" y="4830935"/>
            <a:ext cx="736480" cy="384182"/>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6" idx="3"/>
          </p:cNvCxnSpPr>
          <p:nvPr/>
        </p:nvCxnSpPr>
        <p:spPr>
          <a:xfrm>
            <a:off x="6951197" y="5374934"/>
            <a:ext cx="816455" cy="472837"/>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6951197" y="5114441"/>
            <a:ext cx="736480" cy="44226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951197" y="5749493"/>
            <a:ext cx="736480" cy="9827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rot="5400000">
            <a:off x="7099101" y="6046204"/>
            <a:ext cx="698037" cy="461665"/>
          </a:xfrm>
          <a:prstGeom prst="rect">
            <a:avLst/>
          </a:prstGeom>
          <a:noFill/>
        </p:spPr>
        <p:txBody>
          <a:bodyPr wrap="none" rtlCol="0">
            <a:spAutoFit/>
          </a:bodyPr>
          <a:lstStyle/>
          <a:p>
            <a:r>
              <a:rPr lang="mr-IN" sz="2400" dirty="0" smtClean="0"/>
              <a:t>……</a:t>
            </a:r>
            <a:endParaRPr lang="en-US" sz="2400" dirty="0"/>
          </a:p>
        </p:txBody>
      </p:sp>
      <p:sp>
        <p:nvSpPr>
          <p:cNvPr id="45" name="TextBox 44"/>
          <p:cNvSpPr txBox="1"/>
          <p:nvPr/>
        </p:nvSpPr>
        <p:spPr>
          <a:xfrm>
            <a:off x="5670036" y="3686407"/>
            <a:ext cx="1010162" cy="461665"/>
          </a:xfrm>
          <a:prstGeom prst="rect">
            <a:avLst/>
          </a:prstGeom>
          <a:noFill/>
        </p:spPr>
        <p:txBody>
          <a:bodyPr wrap="none" rtlCol="0">
            <a:spAutoFit/>
          </a:bodyPr>
          <a:lstStyle/>
          <a:p>
            <a:r>
              <a:rPr lang="en-US" sz="2400" dirty="0" smtClean="0"/>
              <a:t>Words</a:t>
            </a:r>
            <a:endParaRPr lang="en-US" sz="2400" dirty="0"/>
          </a:p>
        </p:txBody>
      </p:sp>
      <p:sp>
        <p:nvSpPr>
          <p:cNvPr id="46" name="TextBox 45"/>
          <p:cNvSpPr txBox="1"/>
          <p:nvPr/>
        </p:nvSpPr>
        <p:spPr>
          <a:xfrm>
            <a:off x="7710026" y="3669538"/>
            <a:ext cx="747320" cy="461665"/>
          </a:xfrm>
          <a:prstGeom prst="rect">
            <a:avLst/>
          </a:prstGeom>
          <a:noFill/>
        </p:spPr>
        <p:txBody>
          <a:bodyPr wrap="none" rtlCol="0">
            <a:spAutoFit/>
          </a:bodyPr>
          <a:lstStyle/>
          <a:p>
            <a:r>
              <a:rPr lang="en-US" sz="2400" dirty="0" smtClean="0"/>
              <a:t>Tags</a:t>
            </a:r>
            <a:endParaRPr lang="en-US" sz="2400" dirty="0"/>
          </a:p>
        </p:txBody>
      </p:sp>
    </p:spTree>
    <p:extLst>
      <p:ext uri="{BB962C8B-B14F-4D97-AF65-F5344CB8AC3E}">
        <p14:creationId xmlns:p14="http://schemas.microsoft.com/office/powerpoint/2010/main" val="42018989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tagging problems</a:t>
            </a:r>
            <a:endParaRPr lang="en-US" dirty="0"/>
          </a:p>
        </p:txBody>
      </p:sp>
      <p:sp>
        <p:nvSpPr>
          <p:cNvPr id="3" name="Content Placeholder 2"/>
          <p:cNvSpPr>
            <a:spLocks noGrp="1"/>
          </p:cNvSpPr>
          <p:nvPr>
            <p:ph idx="1"/>
          </p:nvPr>
        </p:nvSpPr>
        <p:spPr/>
        <p:txBody>
          <a:bodyPr/>
          <a:lstStyle/>
          <a:p>
            <a:r>
              <a:rPr lang="en-US" dirty="0" smtClean="0"/>
              <a:t>Many problems in NLP can be formulated as sequence tagging problems.</a:t>
            </a:r>
          </a:p>
          <a:p>
            <a:endParaRPr lang="en-US" dirty="0"/>
          </a:p>
          <a:p>
            <a:r>
              <a:rPr lang="en-US" dirty="0" smtClean="0"/>
              <a:t>Brainstorm: </a:t>
            </a:r>
            <a:br>
              <a:rPr lang="en-US" dirty="0" smtClean="0"/>
            </a:br>
            <a:r>
              <a:rPr lang="en-US" dirty="0" smtClean="0"/>
              <a:t>name other sequential tagging problems</a:t>
            </a: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23</a:t>
            </a:fld>
            <a:endParaRPr lang="en-US" dirty="0"/>
          </a:p>
        </p:txBody>
      </p:sp>
    </p:spTree>
    <p:extLst>
      <p:ext uri="{BB962C8B-B14F-4D97-AF65-F5344CB8AC3E}">
        <p14:creationId xmlns:p14="http://schemas.microsoft.com/office/powerpoint/2010/main" val="271437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Noun phrase (NP) chunking</a:t>
            </a:r>
          </a:p>
        </p:txBody>
      </p:sp>
      <p:sp>
        <p:nvSpPr>
          <p:cNvPr id="3" name="Content Placeholder 2"/>
          <p:cNvSpPr>
            <a:spLocks noGrp="1"/>
          </p:cNvSpPr>
          <p:nvPr>
            <p:ph idx="1"/>
          </p:nvPr>
        </p:nvSpPr>
        <p:spPr/>
        <p:txBody>
          <a:bodyPr/>
          <a:lstStyle/>
          <a:p>
            <a:r>
              <a:rPr lang="en-US" dirty="0" smtClean="0"/>
              <a:t>Task</a:t>
            </a:r>
            <a:r>
              <a:rPr lang="en-US" dirty="0"/>
              <a:t>: identify all non-recursive NP chunks</a:t>
            </a:r>
          </a:p>
        </p:txBody>
      </p:sp>
      <p:pic>
        <p:nvPicPr>
          <p:cNvPr id="4" name="Picture 3"/>
          <p:cNvPicPr>
            <a:picLocks noChangeAspect="1"/>
          </p:cNvPicPr>
          <p:nvPr/>
        </p:nvPicPr>
        <p:blipFill>
          <a:blip r:embed="rId2"/>
          <a:stretch>
            <a:fillRect/>
          </a:stretch>
        </p:blipFill>
        <p:spPr>
          <a:xfrm>
            <a:off x="780732" y="2400548"/>
            <a:ext cx="7419975" cy="3686175"/>
          </a:xfrm>
          <a:prstGeom prst="rect">
            <a:avLst/>
          </a:prstGeom>
        </p:spPr>
      </p:pic>
      <p:sp>
        <p:nvSpPr>
          <p:cNvPr id="7" name="Slide Number Placeholder 6"/>
          <p:cNvSpPr>
            <a:spLocks noGrp="1"/>
          </p:cNvSpPr>
          <p:nvPr>
            <p:ph type="sldNum" sz="quarter" idx="12"/>
          </p:nvPr>
        </p:nvSpPr>
        <p:spPr/>
        <p:txBody>
          <a:bodyPr/>
          <a:lstStyle/>
          <a:p>
            <a:fld id="{1F659266-CC28-4756-A079-26437DFBC729}" type="slidenum">
              <a:rPr lang="en-US" smtClean="0"/>
              <a:t>24</a:t>
            </a:fld>
            <a:endParaRPr lang="en-US"/>
          </a:p>
        </p:txBody>
      </p:sp>
    </p:spTree>
    <p:extLst>
      <p:ext uri="{BB962C8B-B14F-4D97-AF65-F5344CB8AC3E}">
        <p14:creationId xmlns:p14="http://schemas.microsoft.com/office/powerpoint/2010/main" val="5635815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Shallow parsing</a:t>
            </a:r>
          </a:p>
        </p:txBody>
      </p:sp>
      <p:sp>
        <p:nvSpPr>
          <p:cNvPr id="3" name="Content Placeholder 2"/>
          <p:cNvSpPr>
            <a:spLocks noGrp="1"/>
          </p:cNvSpPr>
          <p:nvPr>
            <p:ph idx="1"/>
          </p:nvPr>
        </p:nvSpPr>
        <p:spPr/>
        <p:txBody>
          <a:bodyPr/>
          <a:lstStyle/>
          <a:p>
            <a:pPr lvl="1"/>
            <a:r>
              <a:rPr lang="en-US" dirty="0" smtClean="0"/>
              <a:t>Task</a:t>
            </a:r>
            <a:r>
              <a:rPr lang="en-US" dirty="0"/>
              <a:t>: identify all non-recursive NP, verb (“VP”) and preposition (“PP”) chunks</a:t>
            </a:r>
          </a:p>
        </p:txBody>
      </p:sp>
      <p:pic>
        <p:nvPicPr>
          <p:cNvPr id="4" name="Picture 3"/>
          <p:cNvPicPr>
            <a:picLocks noChangeAspect="1"/>
          </p:cNvPicPr>
          <p:nvPr/>
        </p:nvPicPr>
        <p:blipFill>
          <a:blip r:embed="rId3"/>
          <a:stretch>
            <a:fillRect/>
          </a:stretch>
        </p:blipFill>
        <p:spPr>
          <a:xfrm>
            <a:off x="1147162" y="2721360"/>
            <a:ext cx="6849675" cy="3407229"/>
          </a:xfrm>
          <a:prstGeom prst="rect">
            <a:avLst/>
          </a:prstGeom>
        </p:spPr>
      </p:pic>
      <p:sp>
        <p:nvSpPr>
          <p:cNvPr id="7" name="Slide Number Placeholder 6"/>
          <p:cNvSpPr>
            <a:spLocks noGrp="1"/>
          </p:cNvSpPr>
          <p:nvPr>
            <p:ph type="sldNum" sz="quarter" idx="12"/>
          </p:nvPr>
        </p:nvSpPr>
        <p:spPr/>
        <p:txBody>
          <a:bodyPr/>
          <a:lstStyle/>
          <a:p>
            <a:fld id="{1F659266-CC28-4756-A079-26437DFBC729}" type="slidenum">
              <a:rPr lang="en-US" smtClean="0"/>
              <a:t>25</a:t>
            </a:fld>
            <a:endParaRPr lang="en-US"/>
          </a:p>
        </p:txBody>
      </p:sp>
    </p:spTree>
    <p:extLst>
      <p:ext uri="{BB962C8B-B14F-4D97-AF65-F5344CB8AC3E}">
        <p14:creationId xmlns:p14="http://schemas.microsoft.com/office/powerpoint/2010/main" val="124904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BIO encoding</a:t>
            </a:r>
          </a:p>
        </p:txBody>
      </p:sp>
      <p:sp>
        <p:nvSpPr>
          <p:cNvPr id="3" name="Content Placeholder 2"/>
          <p:cNvSpPr>
            <a:spLocks noGrp="1"/>
          </p:cNvSpPr>
          <p:nvPr>
            <p:ph idx="1"/>
          </p:nvPr>
        </p:nvSpPr>
        <p:spPr/>
        <p:txBody>
          <a:bodyPr/>
          <a:lstStyle/>
          <a:p>
            <a:r>
              <a:rPr lang="en-US" dirty="0" smtClean="0"/>
              <a:t>Define </a:t>
            </a:r>
            <a:r>
              <a:rPr lang="en-US" dirty="0"/>
              <a:t>three new </a:t>
            </a:r>
            <a:r>
              <a:rPr lang="en-US" dirty="0" smtClean="0"/>
              <a:t>tags</a:t>
            </a:r>
          </a:p>
          <a:p>
            <a:pPr lvl="1"/>
            <a:r>
              <a:rPr lang="en-US" sz="2400" dirty="0"/>
              <a:t>B-NP: beginning of a noun phrase chunk</a:t>
            </a:r>
          </a:p>
          <a:p>
            <a:pPr lvl="1"/>
            <a:r>
              <a:rPr lang="en-US" sz="2400" dirty="0"/>
              <a:t>I-NP: inside of a noun phrase chunk</a:t>
            </a:r>
          </a:p>
          <a:p>
            <a:pPr lvl="1"/>
            <a:r>
              <a:rPr lang="en-US" sz="2400" dirty="0"/>
              <a:t>O: outside of a noun phrase chunk</a:t>
            </a:r>
          </a:p>
        </p:txBody>
      </p:sp>
      <p:pic>
        <p:nvPicPr>
          <p:cNvPr id="4" name="Picture 3"/>
          <p:cNvPicPr>
            <a:picLocks noChangeAspect="1"/>
          </p:cNvPicPr>
          <p:nvPr/>
        </p:nvPicPr>
        <p:blipFill>
          <a:blip r:embed="rId2"/>
          <a:stretch>
            <a:fillRect/>
          </a:stretch>
        </p:blipFill>
        <p:spPr>
          <a:xfrm>
            <a:off x="1393371" y="3552629"/>
            <a:ext cx="6552519" cy="3094948"/>
          </a:xfrm>
          <a:prstGeom prst="rect">
            <a:avLst/>
          </a:prstGeom>
        </p:spPr>
      </p:pic>
      <p:sp>
        <p:nvSpPr>
          <p:cNvPr id="8" name="Slide Number Placeholder 7"/>
          <p:cNvSpPr>
            <a:spLocks noGrp="1"/>
          </p:cNvSpPr>
          <p:nvPr>
            <p:ph type="sldNum" sz="quarter" idx="12"/>
          </p:nvPr>
        </p:nvSpPr>
        <p:spPr/>
        <p:txBody>
          <a:bodyPr/>
          <a:lstStyle/>
          <a:p>
            <a:fld id="{1F659266-CC28-4756-A079-26437DFBC729}" type="slidenum">
              <a:rPr lang="en-US" smtClean="0"/>
              <a:t>26</a:t>
            </a:fld>
            <a:endParaRPr lang="en-US"/>
          </a:p>
        </p:txBody>
      </p:sp>
    </p:spTree>
    <p:extLst>
      <p:ext uri="{BB962C8B-B14F-4D97-AF65-F5344CB8AC3E}">
        <p14:creationId xmlns:p14="http://schemas.microsoft.com/office/powerpoint/2010/main" val="18695457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 </a:t>
            </a:r>
            <a:r>
              <a:rPr lang="en-US" dirty="0" smtClean="0"/>
              <a:t>Encoding for Shallow Parsing</a:t>
            </a:r>
            <a:endParaRPr lang="en-US" dirty="0"/>
          </a:p>
        </p:txBody>
      </p:sp>
      <p:sp>
        <p:nvSpPr>
          <p:cNvPr id="3" name="Content Placeholder 2"/>
          <p:cNvSpPr>
            <a:spLocks noGrp="1"/>
          </p:cNvSpPr>
          <p:nvPr>
            <p:ph idx="1"/>
          </p:nvPr>
        </p:nvSpPr>
        <p:spPr>
          <a:xfrm>
            <a:off x="628649" y="1270861"/>
            <a:ext cx="8292713" cy="4906102"/>
          </a:xfrm>
        </p:spPr>
        <p:txBody>
          <a:bodyPr/>
          <a:lstStyle/>
          <a:p>
            <a:r>
              <a:rPr lang="en-US" dirty="0" smtClean="0"/>
              <a:t>Define new tags</a:t>
            </a:r>
          </a:p>
          <a:p>
            <a:pPr lvl="1"/>
            <a:r>
              <a:rPr lang="en-US" sz="2200" dirty="0"/>
              <a:t>B-NP B-VP B-PP: beginning of an </a:t>
            </a:r>
            <a:r>
              <a:rPr lang="en-US" sz="2200" dirty="0" smtClean="0"/>
              <a:t>“NP”, </a:t>
            </a:r>
            <a:r>
              <a:rPr lang="en-US" sz="2200" dirty="0"/>
              <a:t>“VP”, “PP” chunk</a:t>
            </a:r>
          </a:p>
          <a:p>
            <a:pPr lvl="1"/>
            <a:r>
              <a:rPr lang="en-US" sz="2200" dirty="0" smtClean="0"/>
              <a:t>I-NP I-VP I-PP: </a:t>
            </a:r>
            <a:r>
              <a:rPr lang="en-US" sz="2200" dirty="0"/>
              <a:t>inside of an </a:t>
            </a:r>
            <a:r>
              <a:rPr lang="en-US" sz="2200" dirty="0" smtClean="0"/>
              <a:t>“NP”, </a:t>
            </a:r>
            <a:r>
              <a:rPr lang="en-US" sz="2200" dirty="0"/>
              <a:t>“VP”, “PP” chunk</a:t>
            </a:r>
          </a:p>
          <a:p>
            <a:pPr lvl="1"/>
            <a:r>
              <a:rPr lang="en-US" sz="2200" dirty="0"/>
              <a:t>O: outside of any chunk</a:t>
            </a:r>
          </a:p>
        </p:txBody>
      </p:sp>
      <p:pic>
        <p:nvPicPr>
          <p:cNvPr id="4" name="Picture 3"/>
          <p:cNvPicPr>
            <a:picLocks noChangeAspect="1"/>
          </p:cNvPicPr>
          <p:nvPr/>
        </p:nvPicPr>
        <p:blipFill>
          <a:blip r:embed="rId2"/>
          <a:stretch>
            <a:fillRect/>
          </a:stretch>
        </p:blipFill>
        <p:spPr>
          <a:xfrm>
            <a:off x="1457834" y="3190620"/>
            <a:ext cx="6578373" cy="3076037"/>
          </a:xfrm>
          <a:prstGeom prst="rect">
            <a:avLst/>
          </a:prstGeom>
        </p:spPr>
      </p:pic>
      <p:sp>
        <p:nvSpPr>
          <p:cNvPr id="8" name="Slide Number Placeholder 7"/>
          <p:cNvSpPr>
            <a:spLocks noGrp="1"/>
          </p:cNvSpPr>
          <p:nvPr>
            <p:ph type="sldNum" sz="quarter" idx="12"/>
          </p:nvPr>
        </p:nvSpPr>
        <p:spPr/>
        <p:txBody>
          <a:bodyPr/>
          <a:lstStyle/>
          <a:p>
            <a:fld id="{1F659266-CC28-4756-A079-26437DFBC729}" type="slidenum">
              <a:rPr lang="en-US" smtClean="0"/>
              <a:t>27</a:t>
            </a:fld>
            <a:endParaRPr lang="en-US"/>
          </a:p>
        </p:txBody>
      </p:sp>
    </p:spTree>
    <p:extLst>
      <p:ext uri="{BB962C8B-B14F-4D97-AF65-F5344CB8AC3E}">
        <p14:creationId xmlns:p14="http://schemas.microsoft.com/office/powerpoint/2010/main" val="5657361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 Encoding for </a:t>
            </a:r>
            <a:r>
              <a:rPr lang="en-US" dirty="0" smtClean="0"/>
              <a:t>NER</a:t>
            </a:r>
            <a:endParaRPr lang="en-US" dirty="0"/>
          </a:p>
        </p:txBody>
      </p:sp>
      <p:sp>
        <p:nvSpPr>
          <p:cNvPr id="3" name="Content Placeholder 2"/>
          <p:cNvSpPr>
            <a:spLocks noGrp="1"/>
          </p:cNvSpPr>
          <p:nvPr>
            <p:ph idx="1"/>
          </p:nvPr>
        </p:nvSpPr>
        <p:spPr/>
        <p:txBody>
          <a:bodyPr/>
          <a:lstStyle/>
          <a:p>
            <a:r>
              <a:rPr lang="en-US" dirty="0" smtClean="0"/>
              <a:t>Define </a:t>
            </a:r>
            <a:r>
              <a:rPr lang="en-US" dirty="0"/>
              <a:t>many new </a:t>
            </a:r>
            <a:r>
              <a:rPr lang="en-US" dirty="0" smtClean="0"/>
              <a:t>tags</a:t>
            </a:r>
          </a:p>
          <a:p>
            <a:pPr lvl="1"/>
            <a:r>
              <a:rPr lang="en-US" sz="2000" dirty="0"/>
              <a:t>B-PERS, B-DATE,…: beginning of a mention of a person/date...</a:t>
            </a:r>
          </a:p>
          <a:p>
            <a:pPr lvl="1"/>
            <a:r>
              <a:rPr lang="en-US" sz="2000" dirty="0"/>
              <a:t>I-PERS, </a:t>
            </a:r>
            <a:r>
              <a:rPr lang="en-US" sz="2000" dirty="0" smtClean="0"/>
              <a:t>I-DATE</a:t>
            </a:r>
            <a:r>
              <a:rPr lang="en-US" sz="2000" dirty="0"/>
              <a:t>,…: inside of a mention of a person/date...</a:t>
            </a:r>
          </a:p>
          <a:p>
            <a:pPr lvl="1"/>
            <a:r>
              <a:rPr lang="en-US" sz="2000" dirty="0"/>
              <a:t>O: outside of any mention of a named entity</a:t>
            </a:r>
          </a:p>
        </p:txBody>
      </p:sp>
      <p:pic>
        <p:nvPicPr>
          <p:cNvPr id="4" name="Picture 3"/>
          <p:cNvPicPr>
            <a:picLocks noChangeAspect="1"/>
          </p:cNvPicPr>
          <p:nvPr/>
        </p:nvPicPr>
        <p:blipFill>
          <a:blip r:embed="rId2"/>
          <a:stretch>
            <a:fillRect/>
          </a:stretch>
        </p:blipFill>
        <p:spPr>
          <a:xfrm>
            <a:off x="1557833" y="3443531"/>
            <a:ext cx="6289901" cy="2963278"/>
          </a:xfrm>
          <a:prstGeom prst="rect">
            <a:avLst/>
          </a:prstGeom>
        </p:spPr>
      </p:pic>
      <p:sp>
        <p:nvSpPr>
          <p:cNvPr id="8" name="Slide Number Placeholder 7"/>
          <p:cNvSpPr>
            <a:spLocks noGrp="1"/>
          </p:cNvSpPr>
          <p:nvPr>
            <p:ph type="sldNum" sz="quarter" idx="12"/>
          </p:nvPr>
        </p:nvSpPr>
        <p:spPr/>
        <p:txBody>
          <a:bodyPr/>
          <a:lstStyle/>
          <a:p>
            <a:fld id="{1F659266-CC28-4756-A079-26437DFBC729}" type="slidenum">
              <a:rPr lang="en-US" smtClean="0"/>
              <a:t>28</a:t>
            </a:fld>
            <a:endParaRPr lang="en-US"/>
          </a:p>
        </p:txBody>
      </p:sp>
      <p:sp>
        <p:nvSpPr>
          <p:cNvPr id="6" name="TextBox 5"/>
          <p:cNvSpPr txBox="1"/>
          <p:nvPr/>
        </p:nvSpPr>
        <p:spPr>
          <a:xfrm>
            <a:off x="5019848" y="1417638"/>
            <a:ext cx="3778673" cy="707886"/>
          </a:xfrm>
          <a:prstGeom prst="rect">
            <a:avLst/>
          </a:prstGeom>
          <a:noFill/>
        </p:spPr>
        <p:txBody>
          <a:bodyPr wrap="square" rtlCol="0">
            <a:spAutoFit/>
          </a:bodyPr>
          <a:lstStyle/>
          <a:p>
            <a:r>
              <a:rPr lang="en-US" sz="2000" b="1" dirty="0" smtClean="0">
                <a:solidFill>
                  <a:schemeClr val="accent1"/>
                </a:solidFill>
              </a:rPr>
              <a:t>Exactly the same problems with different tag set!</a:t>
            </a:r>
            <a:endParaRPr lang="en-US" sz="2000" b="1" dirty="0">
              <a:solidFill>
                <a:schemeClr val="accent1"/>
              </a:solidFill>
            </a:endParaRPr>
          </a:p>
        </p:txBody>
      </p:sp>
    </p:spTree>
    <p:extLst>
      <p:ext uri="{BB962C8B-B14F-4D97-AF65-F5344CB8AC3E}">
        <p14:creationId xmlns:p14="http://schemas.microsoft.com/office/powerpoint/2010/main" val="133313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tagging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t>Many NLP tasks are </a:t>
                </a:r>
                <a:r>
                  <a:rPr lang="en-US" sz="2800" dirty="0" smtClean="0">
                    <a:solidFill>
                      <a:srgbClr val="3C58AD"/>
                    </a:solidFill>
                  </a:rPr>
                  <a:t>sequence tagging</a:t>
                </a:r>
                <a:r>
                  <a:rPr lang="en-US" sz="2800" dirty="0" smtClean="0"/>
                  <a:t> tasks</a:t>
                </a:r>
              </a:p>
              <a:p>
                <a:pPr lvl="1"/>
                <a:r>
                  <a:rPr lang="en-US" dirty="0"/>
                  <a:t>Input: a sequence of </a:t>
                </a:r>
                <a:r>
                  <a:rPr lang="en-US" dirty="0" smtClean="0"/>
                  <a:t>tokens/words</a:t>
                </a:r>
              </a:p>
              <a:p>
                <a:pPr lvl="1"/>
                <a:r>
                  <a:rPr lang="en-US" dirty="0"/>
                  <a:t>Output:  a sequence of </a:t>
                </a:r>
                <a:r>
                  <a:rPr lang="en-US" dirty="0" smtClean="0"/>
                  <a:t>corresponding labels</a:t>
                </a:r>
              </a:p>
              <a:p>
                <a:pPr lvl="2"/>
                <a:r>
                  <a:rPr lang="en-US" dirty="0" smtClean="0"/>
                  <a:t>E.g., POS tags, BIO encoding for NER</a:t>
                </a:r>
              </a:p>
              <a:p>
                <a:pPr lvl="1"/>
                <a:r>
                  <a:rPr lang="en-US" dirty="0" smtClean="0"/>
                  <a:t>Solution: finding the most probable label sequence for the given word sequence</a:t>
                </a:r>
              </a:p>
              <a:p>
                <a:pPr lvl="2"/>
                <a14:m>
                  <m:oMath xmlns:m="http://schemas.openxmlformats.org/officeDocument/2006/math">
                    <m:sSup>
                      <m:sSupPr>
                        <m:ctrlPr>
                          <a:rPr lang="en-US" sz="3500" b="1" i="1">
                            <a:latin typeface="Cambria Math" charset="0"/>
                          </a:rPr>
                        </m:ctrlPr>
                      </m:sSupPr>
                      <m:e>
                        <m:r>
                          <a:rPr lang="en-US" sz="3500" b="1" i="1">
                            <a:latin typeface="Cambria Math" panose="02040503050406030204" pitchFamily="18" charset="0"/>
                          </a:rPr>
                          <m:t>𝒕</m:t>
                        </m:r>
                      </m:e>
                      <m:sup>
                        <m:r>
                          <a:rPr lang="en-US" sz="3500" b="1" i="1">
                            <a:latin typeface="Cambria Math" panose="02040503050406030204" pitchFamily="18" charset="0"/>
                          </a:rPr>
                          <m:t>∗</m:t>
                        </m:r>
                      </m:sup>
                    </m:sSup>
                    <m:r>
                      <a:rPr lang="en-US" sz="3500" i="1">
                        <a:latin typeface="Cambria Math" panose="02040503050406030204" pitchFamily="18" charset="0"/>
                      </a:rPr>
                      <m:t>=</m:t>
                    </m:r>
                    <m:r>
                      <a:rPr lang="en-US" sz="3500" i="1">
                        <a:latin typeface="Cambria Math" panose="02040503050406030204" pitchFamily="18" charset="0"/>
                      </a:rPr>
                      <m:t>𝑎𝑟𝑔𝑚𝑎</m:t>
                    </m:r>
                    <m:sSub>
                      <m:sSubPr>
                        <m:ctrlPr>
                          <a:rPr lang="en-US" sz="3500" i="1">
                            <a:latin typeface="Cambria Math" charset="0"/>
                          </a:rPr>
                        </m:ctrlPr>
                      </m:sSubPr>
                      <m:e>
                        <m:r>
                          <a:rPr lang="en-US" sz="3500" i="1">
                            <a:latin typeface="Cambria Math" panose="02040503050406030204" pitchFamily="18" charset="0"/>
                          </a:rPr>
                          <m:t>𝑥</m:t>
                        </m:r>
                      </m:e>
                      <m:sub>
                        <m:r>
                          <a:rPr lang="en-US" sz="3500" b="1" i="1">
                            <a:latin typeface="Cambria Math" panose="02040503050406030204" pitchFamily="18" charset="0"/>
                          </a:rPr>
                          <m:t>𝒕</m:t>
                        </m:r>
                      </m:sub>
                    </m:sSub>
                    <m:r>
                      <a:rPr lang="en-US" sz="3500" b="0" i="1" smtClean="0">
                        <a:latin typeface="Cambria Math" charset="0"/>
                      </a:rPr>
                      <m:t>  </m:t>
                    </m:r>
                    <m:r>
                      <a:rPr lang="en-US" sz="3500" b="0" i="1" smtClean="0">
                        <a:latin typeface="Cambria Math" charset="0"/>
                      </a:rPr>
                      <m:t>𝑃</m:t>
                    </m:r>
                    <m:d>
                      <m:dPr>
                        <m:ctrlPr>
                          <a:rPr lang="en-US" sz="3500" i="1">
                            <a:latin typeface="Cambria Math" charset="0"/>
                          </a:rPr>
                        </m:ctrlPr>
                      </m:dPr>
                      <m:e>
                        <m:r>
                          <a:rPr lang="en-US" sz="3500" b="1" i="1">
                            <a:latin typeface="Cambria Math" panose="02040503050406030204" pitchFamily="18" charset="0"/>
                          </a:rPr>
                          <m:t>𝒕</m:t>
                        </m:r>
                      </m:e>
                      <m:e>
                        <m:r>
                          <a:rPr lang="en-US" sz="3500" b="1" i="1">
                            <a:latin typeface="Cambria Math" panose="02040503050406030204" pitchFamily="18" charset="0"/>
                          </a:rPr>
                          <m:t>𝒘</m:t>
                        </m:r>
                      </m:e>
                    </m:d>
                  </m:oMath>
                </a14:m>
                <a:endParaRPr lang="en-US" sz="35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F659266-CC28-4756-A079-26437DFBC729}" type="slidenum">
              <a:rPr lang="en-US" smtClean="0"/>
              <a:t>29</a:t>
            </a:fld>
            <a:endParaRPr lang="en-US"/>
          </a:p>
        </p:txBody>
      </p:sp>
    </p:spTree>
    <p:extLst>
      <p:ext uri="{BB962C8B-B14F-4D97-AF65-F5344CB8AC3E}">
        <p14:creationId xmlns:p14="http://schemas.microsoft.com/office/powerpoint/2010/main" val="63767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7610" y="1385390"/>
            <a:ext cx="8515899" cy="4414692"/>
          </a:xfrm>
          <a:prstGeom prst="rect">
            <a:avLst/>
          </a:prstGeom>
        </p:spPr>
        <p:style>
          <a:lnRef idx="1">
            <a:schemeClr val="dk1"/>
          </a:lnRef>
          <a:fillRef idx="2">
            <a:schemeClr val="dk1"/>
          </a:fillRef>
          <a:effectRef idx="1">
            <a:schemeClr val="dk1"/>
          </a:effectRef>
          <a:fontRef idx="minor">
            <a:schemeClr val="dk1"/>
          </a:fontRef>
        </p:style>
        <p:txBody>
          <a:bodyPr lIns="91428" tIns="45714" rIns="91428" bIns="45714" rtlCol="0" anchor="ctr"/>
          <a:lstStyle/>
          <a:p>
            <a:pPr algn="ctr"/>
            <a:endParaRPr lang="en-US" sz="2400" dirty="0"/>
          </a:p>
        </p:txBody>
      </p:sp>
      <p:sp>
        <p:nvSpPr>
          <p:cNvPr id="48" name="TextBox 47"/>
          <p:cNvSpPr txBox="1"/>
          <p:nvPr/>
        </p:nvSpPr>
        <p:spPr>
          <a:xfrm>
            <a:off x="307610" y="1562480"/>
            <a:ext cx="8515899" cy="3970306"/>
          </a:xfrm>
          <a:prstGeom prst="rect">
            <a:avLst/>
          </a:prstGeom>
          <a:noFill/>
        </p:spPr>
        <p:txBody>
          <a:bodyPr wrap="none" lIns="91428" tIns="45714" rIns="91428" bIns="45714" rtlCol="0">
            <a:spAutoFit/>
          </a:bodyPr>
          <a:lstStyle/>
          <a:p>
            <a:pPr algn="ctr"/>
            <a:r>
              <a:rPr lang="en-US" sz="2800" dirty="0"/>
              <a:t>T790M is present as a minor clone in NSCLC , </a:t>
            </a:r>
          </a:p>
          <a:p>
            <a:pPr algn="ctr"/>
            <a:endParaRPr lang="en-US" sz="2800" dirty="0"/>
          </a:p>
          <a:p>
            <a:pPr algn="ctr"/>
            <a:r>
              <a:rPr lang="en-US" sz="2800" dirty="0"/>
              <a:t>and may be selected for during therapy .</a:t>
            </a:r>
          </a:p>
          <a:p>
            <a:pPr algn="ctr"/>
            <a:endParaRPr lang="en-US" sz="2800" dirty="0"/>
          </a:p>
          <a:p>
            <a:pPr algn="ctr"/>
            <a:r>
              <a:rPr lang="en-US" sz="2800" dirty="0"/>
              <a:t>This mutation has been shown to prevent the activation </a:t>
            </a:r>
          </a:p>
          <a:p>
            <a:pPr algn="ctr"/>
            <a:endParaRPr lang="en-US" sz="2800" dirty="0"/>
          </a:p>
          <a:p>
            <a:pPr algn="ctr"/>
            <a:r>
              <a:rPr lang="en-US" sz="2800" dirty="0"/>
              <a:t>of BIM in response to gefitinib</a:t>
            </a:r>
          </a:p>
          <a:p>
            <a:pPr algn="ctr"/>
            <a:endParaRPr lang="en-US" sz="2800" dirty="0"/>
          </a:p>
          <a:p>
            <a:pPr algn="ctr"/>
            <a:r>
              <a:rPr lang="en-US" sz="2800" dirty="0"/>
              <a:t>but can be overcome by an irreversible inhibitor of EGFR.</a:t>
            </a:r>
          </a:p>
        </p:txBody>
      </p:sp>
      <p:pic>
        <p:nvPicPr>
          <p:cNvPr id="3" name="Picture 2"/>
          <p:cNvPicPr>
            <a:picLocks noChangeAspect="1"/>
          </p:cNvPicPr>
          <p:nvPr/>
        </p:nvPicPr>
        <p:blipFill>
          <a:blip r:embed="rId3"/>
          <a:stretch>
            <a:fillRect/>
          </a:stretch>
        </p:blipFill>
        <p:spPr>
          <a:xfrm>
            <a:off x="6029716" y="202647"/>
            <a:ext cx="2657084" cy="1052179"/>
          </a:xfrm>
          <a:prstGeom prst="rect">
            <a:avLst/>
          </a:prstGeom>
        </p:spPr>
      </p:pic>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3</a:t>
            </a:fld>
            <a:endParaRPr lang="en-US"/>
          </a:p>
        </p:txBody>
      </p:sp>
    </p:spTree>
    <p:extLst>
      <p:ext uri="{BB962C8B-B14F-4D97-AF65-F5344CB8AC3E}">
        <p14:creationId xmlns:p14="http://schemas.microsoft.com/office/powerpoint/2010/main" val="3457454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Sequential tagging </a:t>
            </a:r>
            <a:r>
              <a:rPr lang="en-US" dirty="0" err="1" smtClean="0"/>
              <a:t>v.s</a:t>
            </a:r>
            <a:r>
              <a:rPr lang="en-US" dirty="0" smtClean="0"/>
              <a:t> </a:t>
            </a:r>
            <a:br>
              <a:rPr lang="en-US" dirty="0" smtClean="0"/>
            </a:br>
            <a:r>
              <a:rPr lang="en-US" dirty="0" smtClean="0"/>
              <a:t>independent prediction</a:t>
            </a:r>
            <a:endParaRPr lang="en-US" dirty="0"/>
          </a:p>
        </p:txBody>
      </p:sp>
      <p:sp>
        <p:nvSpPr>
          <p:cNvPr id="5" name="Text Placeholder 4"/>
          <p:cNvSpPr>
            <a:spLocks noGrp="1"/>
          </p:cNvSpPr>
          <p:nvPr>
            <p:ph type="body" idx="1"/>
          </p:nvPr>
        </p:nvSpPr>
        <p:spPr>
          <a:xfrm>
            <a:off x="629842" y="1335723"/>
            <a:ext cx="4118646" cy="823912"/>
          </a:xfrm>
        </p:spPr>
        <p:txBody>
          <a:bodyPr/>
          <a:lstStyle/>
          <a:p>
            <a:r>
              <a:rPr lang="en-US" sz="2600" dirty="0" smtClean="0"/>
              <a:t>Sequence labeling</a:t>
            </a:r>
            <a:endParaRPr lang="en-US" sz="2600" dirty="0"/>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a:xfrm>
                <a:off x="628651" y="2409864"/>
                <a:ext cx="3868340" cy="3684588"/>
              </a:xfrm>
            </p:spPr>
            <p:txBody>
              <a:bodyPr>
                <a:normAutofit/>
              </a:bodyPr>
              <a:lstStyle/>
              <a:p>
                <a14:m>
                  <m:oMath xmlns:m="http://schemas.openxmlformats.org/officeDocument/2006/math">
                    <m:sSup>
                      <m:sSupPr>
                        <m:ctrlPr>
                          <a:rPr lang="en-US" b="1" i="1" smtClean="0">
                            <a:latin typeface="Cambria Math" charset="0"/>
                          </a:rPr>
                        </m:ctrlPr>
                      </m:sSupPr>
                      <m:e>
                        <m:r>
                          <a:rPr lang="en-US" b="1" i="1" smtClean="0">
                            <a:latin typeface="Cambria Math" panose="02040503050406030204" pitchFamily="18" charset="0"/>
                          </a:rPr>
                          <m:t>𝒕</m:t>
                        </m:r>
                      </m:e>
                      <m:sup>
                        <m:r>
                          <a:rPr lang="en-US" b="1"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charset="0"/>
                          </a:rPr>
                        </m:ctrlPr>
                      </m:sSubPr>
                      <m:e>
                        <m:r>
                          <a:rPr lang="en-US" b="0" i="1" smtClean="0">
                            <a:latin typeface="Cambria Math" panose="02040503050406030204" pitchFamily="18" charset="0"/>
                          </a:rPr>
                          <m:t>𝑥</m:t>
                        </m:r>
                      </m:e>
                      <m:sub>
                        <m:r>
                          <a:rPr lang="en-US" b="1" i="1" smtClean="0">
                            <a:latin typeface="Cambria Math" panose="02040503050406030204" pitchFamily="18" charset="0"/>
                          </a:rPr>
                          <m:t>𝒕</m:t>
                        </m:r>
                      </m:sub>
                    </m:sSub>
                    <m:r>
                      <a:rPr lang="en-US" b="0" i="1" smtClean="0">
                        <a:latin typeface="Cambria Math" charset="0"/>
                      </a:rPr>
                      <m:t>𝑃</m:t>
                    </m:r>
                    <m:d>
                      <m:dPr>
                        <m:ctrlPr>
                          <a:rPr lang="en-US" b="0" i="1" smtClean="0">
                            <a:latin typeface="Cambria Math" charset="0"/>
                          </a:rPr>
                        </m:ctrlPr>
                      </m:dPr>
                      <m:e>
                        <m:r>
                          <a:rPr lang="en-US" b="1" i="1" smtClean="0">
                            <a:latin typeface="Cambria Math" panose="02040503050406030204" pitchFamily="18" charset="0"/>
                          </a:rPr>
                          <m:t>𝒕</m:t>
                        </m:r>
                      </m:e>
                      <m:e>
                        <m:r>
                          <a:rPr lang="en-US" b="1" i="1" smtClean="0">
                            <a:latin typeface="Cambria Math" panose="02040503050406030204" pitchFamily="18" charset="0"/>
                          </a:rPr>
                          <m:t>𝒘</m:t>
                        </m:r>
                      </m:e>
                    </m:d>
                  </m:oMath>
                </a14:m>
                <a:endParaRPr lang="en-US" b="0" dirty="0" smtClean="0"/>
              </a:p>
              <a:p>
                <a:pPr lvl="1"/>
                <a14:m>
                  <m:oMath xmlns:m="http://schemas.openxmlformats.org/officeDocument/2006/math">
                    <m:r>
                      <a:rPr lang="en-US" b="1" i="1" dirty="0" smtClean="0">
                        <a:latin typeface="Cambria Math" panose="02040503050406030204" pitchFamily="18" charset="0"/>
                      </a:rPr>
                      <m:t>𝒕</m:t>
                    </m:r>
                  </m:oMath>
                </a14:m>
                <a:r>
                  <a:rPr lang="en-US" dirty="0" smtClean="0"/>
                  <a:t> is a vector/matrix</a:t>
                </a:r>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xfrm>
                <a:off x="628651" y="2409864"/>
                <a:ext cx="3868340" cy="3684588"/>
              </a:xfrm>
              <a:blipFill rotWithShape="0">
                <a:blip r:embed="rId2"/>
                <a:stretch>
                  <a:fillRect/>
                </a:stretch>
              </a:blipFill>
            </p:spPr>
            <p:txBody>
              <a:bodyPr/>
              <a:lstStyle/>
              <a:p>
                <a:r>
                  <a:rPr lang="en-US">
                    <a:noFill/>
                  </a:rPr>
                  <a:t> </a:t>
                </a:r>
              </a:p>
            </p:txBody>
          </p:sp>
        </mc:Fallback>
      </mc:AlternateContent>
      <p:sp>
        <p:nvSpPr>
          <p:cNvPr id="7" name="Text Placeholder 6"/>
          <p:cNvSpPr>
            <a:spLocks noGrp="1"/>
          </p:cNvSpPr>
          <p:nvPr>
            <p:ph type="body" sz="quarter" idx="3"/>
          </p:nvPr>
        </p:nvSpPr>
        <p:spPr>
          <a:xfrm>
            <a:off x="4629150" y="1335723"/>
            <a:ext cx="4138930" cy="823912"/>
          </a:xfrm>
        </p:spPr>
        <p:txBody>
          <a:bodyPr>
            <a:noAutofit/>
          </a:bodyPr>
          <a:lstStyle/>
          <a:p>
            <a:r>
              <a:rPr lang="en-US" sz="2600" dirty="0" smtClean="0"/>
              <a:t>Independent classifiers</a:t>
            </a:r>
            <a:endParaRPr lang="en-US" sz="2600" dirty="0"/>
          </a:p>
        </p:txBody>
      </p:sp>
      <mc:AlternateContent xmlns:mc="http://schemas.openxmlformats.org/markup-compatibility/2006" xmlns:a14="http://schemas.microsoft.com/office/drawing/2010/main">
        <mc:Choice Requires="a14">
          <p:sp>
            <p:nvSpPr>
              <p:cNvPr id="8" name="Content Placeholder 7"/>
              <p:cNvSpPr>
                <a:spLocks noGrp="1"/>
              </p:cNvSpPr>
              <p:nvPr>
                <p:ph sz="quarter" idx="4"/>
              </p:nvPr>
            </p:nvSpPr>
            <p:spPr>
              <a:xfrm>
                <a:off x="4627959" y="2409864"/>
                <a:ext cx="3887391" cy="3684588"/>
              </a:xfrm>
            </p:spPr>
            <p:txBody>
              <a:bodyPr/>
              <a:lstStyle/>
              <a:p>
                <a14:m>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0" i="1" smtClean="0">
                            <a:latin typeface="Cambria Math" panose="02040503050406030204" pitchFamily="18" charset="0"/>
                          </a:rPr>
                          <m:t>𝑦</m:t>
                        </m:r>
                      </m:sub>
                    </m:sSub>
                    <m:r>
                      <a:rPr lang="en-US" b="0" i="1" smtClean="0">
                        <a:latin typeface="Cambria Math" charset="0"/>
                      </a:rPr>
                      <m:t>𝑃</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b="1" i="1" smtClean="0">
                        <a:latin typeface="Cambria Math" panose="02040503050406030204" pitchFamily="18" charset="0"/>
                      </a:rPr>
                      <m:t>𝒙</m:t>
                    </m:r>
                    <m:r>
                      <a:rPr lang="en-US" i="1">
                        <a:latin typeface="Cambria Math" panose="02040503050406030204" pitchFamily="18" charset="0"/>
                      </a:rPr>
                      <m:t>)</m:t>
                    </m:r>
                  </m:oMath>
                </a14:m>
                <a:endParaRPr lang="en-US" dirty="0"/>
              </a:p>
              <a:p>
                <a:pPr lvl="1"/>
                <a14:m>
                  <m:oMath xmlns:m="http://schemas.openxmlformats.org/officeDocument/2006/math">
                    <m:r>
                      <a:rPr lang="en-US" b="0" i="1" dirty="0" smtClean="0">
                        <a:latin typeface="Cambria Math" panose="02040503050406030204" pitchFamily="18" charset="0"/>
                      </a:rPr>
                      <m:t>𝑦</m:t>
                    </m:r>
                  </m:oMath>
                </a14:m>
                <a:r>
                  <a:rPr lang="en-US" dirty="0" smtClean="0"/>
                  <a:t> is a single label</a:t>
                </a:r>
              </a:p>
            </p:txBody>
          </p:sp>
        </mc:Choice>
        <mc:Fallback xmlns="">
          <p:sp>
            <p:nvSpPr>
              <p:cNvPr id="8" name="Content Placeholder 7"/>
              <p:cNvSpPr>
                <a:spLocks noGrp="1" noRot="1" noChangeAspect="1" noMove="1" noResize="1" noEditPoints="1" noAdjustHandles="1" noChangeArrowheads="1" noChangeShapeType="1" noTextEdit="1"/>
              </p:cNvSpPr>
              <p:nvPr>
                <p:ph sz="quarter" idx="4"/>
              </p:nvPr>
            </p:nvSpPr>
            <p:spPr>
              <a:xfrm>
                <a:off x="4627959" y="2409864"/>
                <a:ext cx="3887391" cy="3684588"/>
              </a:xfrm>
              <a:blipFill rotWithShape="0">
                <a:blip r:embed="rId3"/>
                <a:stretch>
                  <a:fillRect/>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1F659266-CC28-4756-A079-26437DFBC729}" type="slidenum">
              <a:rPr lang="en-US" smtClean="0"/>
              <a:t>30</a:t>
            </a:fld>
            <a:endParaRPr lang="en-US"/>
          </a:p>
        </p:txBody>
      </p:sp>
      <p:grpSp>
        <p:nvGrpSpPr>
          <p:cNvPr id="44" name="Group 43"/>
          <p:cNvGrpSpPr/>
          <p:nvPr/>
        </p:nvGrpSpPr>
        <p:grpSpPr>
          <a:xfrm>
            <a:off x="5437791" y="4003752"/>
            <a:ext cx="2002971" cy="1828800"/>
            <a:chOff x="5471658" y="4427085"/>
            <a:chExt cx="2002971" cy="1828800"/>
          </a:xfrm>
        </p:grpSpPr>
        <p:sp>
          <p:nvSpPr>
            <p:cNvPr id="28" name="Oval 27"/>
            <p:cNvSpPr/>
            <p:nvPr/>
          </p:nvSpPr>
          <p:spPr>
            <a:xfrm>
              <a:off x="5471658"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y</a:t>
              </a:r>
              <a:r>
                <a:rPr lang="en-US" sz="2400" baseline="-25000" dirty="0" smtClean="0"/>
                <a:t>i</a:t>
              </a:r>
              <a:endParaRPr lang="en-US" sz="2400" baseline="-25000" dirty="0"/>
            </a:p>
          </p:txBody>
        </p:sp>
        <p:sp>
          <p:nvSpPr>
            <p:cNvPr id="29" name="Oval 28"/>
            <p:cNvSpPr/>
            <p:nvPr/>
          </p:nvSpPr>
          <p:spPr>
            <a:xfrm>
              <a:off x="6788829"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30" name="Oval 29"/>
            <p:cNvSpPr/>
            <p:nvPr/>
          </p:nvSpPr>
          <p:spPr>
            <a:xfrm>
              <a:off x="5471658"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x</a:t>
              </a:r>
              <a:r>
                <a:rPr lang="en-US" sz="2400" baseline="-25000" dirty="0" smtClean="0"/>
                <a:t>i</a:t>
              </a:r>
              <a:endParaRPr lang="en-US" sz="2400" baseline="-25000" dirty="0"/>
            </a:p>
          </p:txBody>
        </p:sp>
        <p:sp>
          <p:nvSpPr>
            <p:cNvPr id="31" name="Oval 30"/>
            <p:cNvSpPr/>
            <p:nvPr/>
          </p:nvSpPr>
          <p:spPr>
            <a:xfrm>
              <a:off x="6788829"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33" name="Straight Arrow Connector 32"/>
            <p:cNvCxnSpPr>
              <a:stCxn id="30" idx="0"/>
              <a:endCxn id="28" idx="4"/>
            </p:cNvCxnSpPr>
            <p:nvPr/>
          </p:nvCxnSpPr>
          <p:spPr>
            <a:xfrm flipV="1">
              <a:off x="5814558"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0"/>
              <a:endCxn id="29" idx="4"/>
            </p:cNvCxnSpPr>
            <p:nvPr/>
          </p:nvCxnSpPr>
          <p:spPr>
            <a:xfrm flipV="1">
              <a:off x="7131729"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978536" y="5678482"/>
              <a:ext cx="470694" cy="461665"/>
            </a:xfrm>
            <a:prstGeom prst="rect">
              <a:avLst/>
            </a:prstGeom>
            <a:noFill/>
          </p:spPr>
          <p:txBody>
            <a:bodyPr wrap="square" rtlCol="0">
              <a:spAutoFit/>
            </a:bodyPr>
            <a:lstStyle/>
            <a:p>
              <a:r>
                <a:rPr lang="en-US" sz="2400" dirty="0" err="1" smtClean="0"/>
                <a:t>x</a:t>
              </a:r>
              <a:r>
                <a:rPr lang="en-US" sz="2400" baseline="-25000" dirty="0" err="1" smtClean="0"/>
                <a:t>j</a:t>
              </a:r>
              <a:endParaRPr lang="en-US" sz="2400" baseline="-25000" dirty="0"/>
            </a:p>
          </p:txBody>
        </p:sp>
        <p:sp>
          <p:nvSpPr>
            <p:cNvPr id="36" name="TextBox 35"/>
            <p:cNvSpPr txBox="1"/>
            <p:nvPr/>
          </p:nvSpPr>
          <p:spPr>
            <a:xfrm>
              <a:off x="6978536" y="4520784"/>
              <a:ext cx="496093" cy="461665"/>
            </a:xfrm>
            <a:prstGeom prst="rect">
              <a:avLst/>
            </a:prstGeom>
            <a:noFill/>
          </p:spPr>
          <p:txBody>
            <a:bodyPr wrap="square" rtlCol="0">
              <a:spAutoFit/>
            </a:bodyPr>
            <a:lstStyle/>
            <a:p>
              <a:r>
                <a:rPr lang="en-US" sz="2400" dirty="0" err="1" smtClean="0"/>
                <a:t>y</a:t>
              </a:r>
              <a:r>
                <a:rPr lang="en-US" sz="2400" baseline="-25000" dirty="0" err="1" smtClean="0"/>
                <a:t>j</a:t>
              </a:r>
              <a:endParaRPr lang="en-US" sz="2400" baseline="-25000" dirty="0"/>
            </a:p>
          </p:txBody>
        </p:sp>
      </p:grpSp>
      <p:grpSp>
        <p:nvGrpSpPr>
          <p:cNvPr id="43" name="Group 42"/>
          <p:cNvGrpSpPr/>
          <p:nvPr/>
        </p:nvGrpSpPr>
        <p:grpSpPr>
          <a:xfrm>
            <a:off x="1244187" y="4003752"/>
            <a:ext cx="2002971" cy="1828800"/>
            <a:chOff x="1256507" y="4384677"/>
            <a:chExt cx="2002971" cy="1828800"/>
          </a:xfrm>
        </p:grpSpPr>
        <p:sp>
          <p:nvSpPr>
            <p:cNvPr id="19" name="Oval 18"/>
            <p:cNvSpPr/>
            <p:nvPr/>
          </p:nvSpPr>
          <p:spPr>
            <a:xfrm>
              <a:off x="1256507" y="4384677"/>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smtClean="0"/>
                <a:t>t</a:t>
              </a:r>
              <a:r>
                <a:rPr lang="en-US" sz="2400" baseline="-25000" dirty="0" err="1" smtClean="0"/>
                <a:t>i</a:t>
              </a:r>
              <a:endParaRPr lang="en-US" sz="2400" baseline="-25000" dirty="0"/>
            </a:p>
          </p:txBody>
        </p:sp>
        <p:sp>
          <p:nvSpPr>
            <p:cNvPr id="20" name="Oval 19"/>
            <p:cNvSpPr/>
            <p:nvPr/>
          </p:nvSpPr>
          <p:spPr>
            <a:xfrm>
              <a:off x="2573678" y="4384677"/>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21" name="Oval 20"/>
            <p:cNvSpPr/>
            <p:nvPr/>
          </p:nvSpPr>
          <p:spPr>
            <a:xfrm>
              <a:off x="1256507" y="5527677"/>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smtClean="0"/>
                <a:t>w</a:t>
              </a:r>
              <a:r>
                <a:rPr lang="en-US" sz="2400" baseline="-25000" dirty="0" err="1" smtClean="0"/>
                <a:t>i</a:t>
              </a:r>
              <a:endParaRPr lang="en-US" sz="2400" baseline="-25000" dirty="0"/>
            </a:p>
          </p:txBody>
        </p:sp>
        <p:sp>
          <p:nvSpPr>
            <p:cNvPr id="22" name="Oval 21"/>
            <p:cNvSpPr/>
            <p:nvPr/>
          </p:nvSpPr>
          <p:spPr>
            <a:xfrm>
              <a:off x="2573678" y="5527677"/>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23" name="Straight Arrow Connector 22"/>
            <p:cNvCxnSpPr>
              <a:stCxn id="19" idx="6"/>
              <a:endCxn id="20" idx="2"/>
            </p:cNvCxnSpPr>
            <p:nvPr/>
          </p:nvCxnSpPr>
          <p:spPr>
            <a:xfrm>
              <a:off x="1942307" y="4727577"/>
              <a:ext cx="631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4"/>
              <a:endCxn id="22" idx="0"/>
            </p:cNvCxnSpPr>
            <p:nvPr/>
          </p:nvCxnSpPr>
          <p:spPr>
            <a:xfrm>
              <a:off x="2916578" y="5070477"/>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14738" y="5636074"/>
              <a:ext cx="470694" cy="461665"/>
            </a:xfrm>
            <a:prstGeom prst="rect">
              <a:avLst/>
            </a:prstGeom>
            <a:noFill/>
          </p:spPr>
          <p:txBody>
            <a:bodyPr wrap="square" rtlCol="0">
              <a:spAutoFit/>
            </a:bodyPr>
            <a:lstStyle/>
            <a:p>
              <a:r>
                <a:rPr lang="en-US" sz="2400" dirty="0" err="1" smtClean="0"/>
                <a:t>w</a:t>
              </a:r>
              <a:r>
                <a:rPr lang="en-US" sz="2400" baseline="-25000" dirty="0" err="1" smtClean="0"/>
                <a:t>j</a:t>
              </a:r>
              <a:endParaRPr lang="en-US" sz="2400" baseline="-25000" dirty="0"/>
            </a:p>
          </p:txBody>
        </p:sp>
        <p:sp>
          <p:nvSpPr>
            <p:cNvPr id="27" name="TextBox 26"/>
            <p:cNvSpPr txBox="1"/>
            <p:nvPr/>
          </p:nvSpPr>
          <p:spPr>
            <a:xfrm>
              <a:off x="2763385" y="4478376"/>
              <a:ext cx="496093" cy="461665"/>
            </a:xfrm>
            <a:prstGeom prst="rect">
              <a:avLst/>
            </a:prstGeom>
            <a:noFill/>
          </p:spPr>
          <p:txBody>
            <a:bodyPr wrap="square" rtlCol="0">
              <a:spAutoFit/>
            </a:bodyPr>
            <a:lstStyle/>
            <a:p>
              <a:r>
                <a:rPr lang="en-US" sz="2400" dirty="0" err="1" smtClean="0"/>
                <a:t>t</a:t>
              </a:r>
              <a:r>
                <a:rPr lang="en-US" sz="2400" baseline="-25000" dirty="0" err="1" smtClean="0"/>
                <a:t>j</a:t>
              </a:r>
              <a:endParaRPr lang="en-US" sz="2400" baseline="-25000" dirty="0"/>
            </a:p>
          </p:txBody>
        </p:sp>
        <p:cxnSp>
          <p:nvCxnSpPr>
            <p:cNvPr id="37" name="Straight Arrow Connector 36"/>
            <p:cNvCxnSpPr>
              <a:stCxn id="19" idx="4"/>
              <a:endCxn id="21" idx="0"/>
            </p:cNvCxnSpPr>
            <p:nvPr/>
          </p:nvCxnSpPr>
          <p:spPr>
            <a:xfrm>
              <a:off x="1599407" y="5070477"/>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43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Sequential tagging </a:t>
            </a:r>
            <a:r>
              <a:rPr lang="en-US" dirty="0" err="1" smtClean="0"/>
              <a:t>v.s</a:t>
            </a:r>
            <a:r>
              <a:rPr lang="en-US" dirty="0" smtClean="0"/>
              <a:t> </a:t>
            </a:r>
            <a:br>
              <a:rPr lang="en-US" dirty="0" smtClean="0"/>
            </a:br>
            <a:r>
              <a:rPr lang="en-US" dirty="0" smtClean="0"/>
              <a:t>independent prediction</a:t>
            </a:r>
            <a:endParaRPr lang="en-US" dirty="0"/>
          </a:p>
        </p:txBody>
      </p:sp>
      <p:sp>
        <p:nvSpPr>
          <p:cNvPr id="5" name="Text Placeholder 4"/>
          <p:cNvSpPr>
            <a:spLocks noGrp="1"/>
          </p:cNvSpPr>
          <p:nvPr>
            <p:ph type="body" idx="1"/>
          </p:nvPr>
        </p:nvSpPr>
        <p:spPr>
          <a:xfrm>
            <a:off x="629842" y="1335723"/>
            <a:ext cx="4118646" cy="823912"/>
          </a:xfrm>
        </p:spPr>
        <p:txBody>
          <a:bodyPr/>
          <a:lstStyle/>
          <a:p>
            <a:r>
              <a:rPr lang="en-US" sz="2600" dirty="0" smtClean="0"/>
              <a:t>Sequence labeling</a:t>
            </a:r>
            <a:endParaRPr lang="en-US" sz="2600" dirty="0"/>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a:xfrm>
                <a:off x="628651" y="2409864"/>
                <a:ext cx="3868340" cy="3684588"/>
              </a:xfrm>
            </p:spPr>
            <p:txBody>
              <a:bodyPr>
                <a:normAutofit/>
              </a:bodyPr>
              <a:lstStyle/>
              <a:p>
                <a14:m>
                  <m:oMath xmlns:m="http://schemas.openxmlformats.org/officeDocument/2006/math">
                    <m:sSup>
                      <m:sSupPr>
                        <m:ctrlPr>
                          <a:rPr lang="en-US" b="1" i="1">
                            <a:latin typeface="Cambria Math" charset="0"/>
                          </a:rPr>
                        </m:ctrlPr>
                      </m:sSupPr>
                      <m:e>
                        <m:r>
                          <a:rPr lang="en-US" b="1" i="1">
                            <a:latin typeface="Cambria Math" panose="02040503050406030204" pitchFamily="18" charset="0"/>
                          </a:rPr>
                          <m:t>𝒕</m:t>
                        </m:r>
                      </m:e>
                      <m:sup>
                        <m:r>
                          <a:rPr lang="en-US" b="1"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i="1">
                        <a:latin typeface="Cambria Math" charset="0"/>
                      </a:rPr>
                      <m:t>𝑃</m:t>
                    </m:r>
                    <m:d>
                      <m:dPr>
                        <m:ctrlPr>
                          <a:rPr lang="en-US" i="1">
                            <a:latin typeface="Cambria Math"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oMath>
                </a14:m>
                <a:endParaRPr lang="en-US" b="0" dirty="0" smtClean="0"/>
              </a:p>
              <a:p>
                <a:pPr lvl="1"/>
                <a:r>
                  <a:rPr lang="en-US" b="1" dirty="0"/>
                  <a:t>t</a:t>
                </a:r>
                <a:r>
                  <a:rPr lang="en-US" b="1" baseline="30000" dirty="0" smtClean="0"/>
                  <a:t>*</a:t>
                </a:r>
                <a:r>
                  <a:rPr lang="en-US" dirty="0" smtClean="0"/>
                  <a:t> is a vector/matrix</a:t>
                </a:r>
              </a:p>
              <a:p>
                <a:r>
                  <a:rPr lang="en-US" dirty="0" smtClean="0"/>
                  <a:t>Dependency between both (</a:t>
                </a:r>
                <a:r>
                  <a:rPr lang="en-US" b="1" dirty="0" smtClean="0"/>
                  <a:t>t, w</a:t>
                </a:r>
                <a:r>
                  <a:rPr lang="en-US" dirty="0" smtClean="0"/>
                  <a:t>) and (t</a:t>
                </a:r>
                <a:r>
                  <a:rPr lang="en-US" baseline="-25000" dirty="0" smtClean="0"/>
                  <a:t>i-1</a:t>
                </a:r>
                <a:r>
                  <a:rPr lang="en-US" dirty="0" smtClean="0"/>
                  <a:t>, </a:t>
                </a:r>
                <a:r>
                  <a:rPr lang="en-US" dirty="0" err="1" smtClean="0"/>
                  <a:t>t</a:t>
                </a:r>
                <a:r>
                  <a:rPr lang="en-US" baseline="-25000" dirty="0" err="1" smtClean="0"/>
                  <a:t>i</a:t>
                </a:r>
                <a:r>
                  <a:rPr lang="en-US" dirty="0" smtClean="0"/>
                  <a:t>)</a:t>
                </a:r>
              </a:p>
              <a:p>
                <a:r>
                  <a:rPr lang="en-US" dirty="0" smtClean="0"/>
                  <a:t>Structured output </a:t>
                </a:r>
              </a:p>
              <a:p>
                <a:r>
                  <a:rPr lang="en-US" dirty="0" smtClean="0"/>
                  <a:t>Difficult to solve the inference problem</a:t>
                </a: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xfrm>
                <a:off x="628651" y="2409864"/>
                <a:ext cx="3868340" cy="3684588"/>
              </a:xfrm>
              <a:blipFill rotWithShape="0">
                <a:blip r:embed="rId2"/>
                <a:stretch>
                  <a:fillRect l="-2047" t="-826"/>
                </a:stretch>
              </a:blipFill>
            </p:spPr>
            <p:txBody>
              <a:bodyPr/>
              <a:lstStyle/>
              <a:p>
                <a:r>
                  <a:rPr lang="en-US">
                    <a:noFill/>
                  </a:rPr>
                  <a:t> </a:t>
                </a:r>
              </a:p>
            </p:txBody>
          </p:sp>
        </mc:Fallback>
      </mc:AlternateContent>
      <p:sp>
        <p:nvSpPr>
          <p:cNvPr id="7" name="Text Placeholder 6"/>
          <p:cNvSpPr>
            <a:spLocks noGrp="1"/>
          </p:cNvSpPr>
          <p:nvPr>
            <p:ph type="body" sz="quarter" idx="3"/>
          </p:nvPr>
        </p:nvSpPr>
        <p:spPr>
          <a:xfrm>
            <a:off x="4629150" y="1335723"/>
            <a:ext cx="4138930" cy="823912"/>
          </a:xfrm>
        </p:spPr>
        <p:txBody>
          <a:bodyPr>
            <a:noAutofit/>
          </a:bodyPr>
          <a:lstStyle/>
          <a:p>
            <a:r>
              <a:rPr lang="en-US" sz="2600" dirty="0" smtClean="0"/>
              <a:t>Independent classifiers</a:t>
            </a:r>
            <a:endParaRPr lang="en-US" sz="2600" dirty="0"/>
          </a:p>
        </p:txBody>
      </p:sp>
      <mc:AlternateContent xmlns:mc="http://schemas.openxmlformats.org/markup-compatibility/2006" xmlns:a14="http://schemas.microsoft.com/office/drawing/2010/main">
        <mc:Choice Requires="a14">
          <p:sp>
            <p:nvSpPr>
              <p:cNvPr id="8" name="Content Placeholder 7"/>
              <p:cNvSpPr>
                <a:spLocks noGrp="1"/>
              </p:cNvSpPr>
              <p:nvPr>
                <p:ph sz="quarter" idx="4"/>
              </p:nvPr>
            </p:nvSpPr>
            <p:spPr>
              <a:xfrm>
                <a:off x="4627959" y="2409864"/>
                <a:ext cx="3887391" cy="3684588"/>
              </a:xfrm>
            </p:spPr>
            <p:txBody>
              <a:bodyPr/>
              <a:lstStyle/>
              <a:p>
                <a14:m>
                  <m:oMath xmlns:m="http://schemas.openxmlformats.org/officeDocument/2006/math">
                    <m:r>
                      <a:rPr lang="en-US" b="0" i="1" smtClean="0">
                        <a:latin typeface="Cambria Math" panose="02040503050406030204" pitchFamily="18" charset="0"/>
                      </a:rPr>
                      <m:t>𝑦</m:t>
                    </m:r>
                    <m:r>
                      <a:rPr lang="en-US" b="0" i="1" baseline="30000" smtClean="0">
                        <a:latin typeface="Cambria Math" charset="0"/>
                      </a:rPr>
                      <m:t>∗</m:t>
                    </m:r>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0" i="1" smtClean="0">
                            <a:latin typeface="Cambria Math" panose="02040503050406030204" pitchFamily="18" charset="0"/>
                          </a:rPr>
                          <m:t>𝑦</m:t>
                        </m:r>
                      </m:sub>
                    </m:sSub>
                    <m:r>
                      <a:rPr lang="en-US" b="0" i="1" smtClean="0">
                        <a:latin typeface="Cambria Math" charset="0"/>
                      </a:rPr>
                      <m:t>𝑃</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b="1" i="1" smtClean="0">
                        <a:latin typeface="Cambria Math" panose="02040503050406030204" pitchFamily="18" charset="0"/>
                      </a:rPr>
                      <m:t>𝒙</m:t>
                    </m:r>
                    <m:r>
                      <a:rPr lang="en-US" i="1">
                        <a:latin typeface="Cambria Math" panose="02040503050406030204" pitchFamily="18" charset="0"/>
                      </a:rPr>
                      <m:t>)</m:t>
                    </m:r>
                  </m:oMath>
                </a14:m>
                <a:endParaRPr lang="en-US" dirty="0"/>
              </a:p>
              <a:p>
                <a:pPr lvl="1"/>
                <a14:m>
                  <m:oMath xmlns:m="http://schemas.openxmlformats.org/officeDocument/2006/math">
                    <m:r>
                      <a:rPr lang="en-US" b="0" i="1" dirty="0" smtClean="0">
                        <a:latin typeface="Cambria Math" panose="02040503050406030204" pitchFamily="18" charset="0"/>
                      </a:rPr>
                      <m:t>𝑦</m:t>
                    </m:r>
                  </m:oMath>
                </a14:m>
                <a:r>
                  <a:rPr lang="en-US" baseline="30000" dirty="0" smtClean="0"/>
                  <a:t>*</a:t>
                </a:r>
                <a:r>
                  <a:rPr lang="en-US" dirty="0" smtClean="0"/>
                  <a:t> is a single label</a:t>
                </a:r>
              </a:p>
              <a:p>
                <a:r>
                  <a:rPr lang="en-US" dirty="0"/>
                  <a:t>Dependency </a:t>
                </a:r>
                <a:r>
                  <a:rPr lang="en-US" dirty="0" smtClean="0"/>
                  <a:t>only within </a:t>
                </a:r>
                <a14:m>
                  <m:oMath xmlns:m="http://schemas.openxmlformats.org/officeDocument/2006/math">
                    <m:r>
                      <a:rPr lang="en-US" i="1" dirty="0">
                        <a:latin typeface="Cambria Math" panose="02040503050406030204" pitchFamily="18" charset="0"/>
                      </a:rPr>
                      <m:t>(</m:t>
                    </m:r>
                    <m:r>
                      <a:rPr lang="en-US" b="0" i="1" dirty="0" smtClean="0">
                        <a:latin typeface="Cambria Math" panose="02040503050406030204" pitchFamily="18" charset="0"/>
                      </a:rPr>
                      <m:t>𝑦</m:t>
                    </m:r>
                    <m:r>
                      <a:rPr lang="en-US" i="1" dirty="0" err="1">
                        <a:latin typeface="Cambria Math" panose="02040503050406030204" pitchFamily="18" charset="0"/>
                      </a:rPr>
                      <m:t>,</m:t>
                    </m:r>
                    <m:r>
                      <a:rPr lang="en-US" b="1" i="1" dirty="0" smtClean="0">
                        <a:latin typeface="Cambria Math" panose="02040503050406030204" pitchFamily="18" charset="0"/>
                      </a:rPr>
                      <m:t>𝒙</m:t>
                    </m:r>
                    <m:r>
                      <a:rPr lang="en-US" i="1" dirty="0">
                        <a:latin typeface="Cambria Math" panose="02040503050406030204" pitchFamily="18" charset="0"/>
                      </a:rPr>
                      <m:t>)</m:t>
                    </m:r>
                  </m:oMath>
                </a14:m>
                <a:r>
                  <a:rPr lang="en-US" dirty="0"/>
                  <a:t> </a:t>
                </a:r>
                <a:endParaRPr lang="en-US" dirty="0" smtClean="0"/>
              </a:p>
              <a:p>
                <a:r>
                  <a:rPr lang="en-US" dirty="0" smtClean="0"/>
                  <a:t>Independent output</a:t>
                </a:r>
              </a:p>
              <a:p>
                <a:r>
                  <a:rPr lang="en-US" dirty="0" smtClean="0"/>
                  <a:t>Easy to solve the inference problem</a:t>
                </a:r>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sz="quarter" idx="4"/>
              </p:nvPr>
            </p:nvSpPr>
            <p:spPr>
              <a:xfrm>
                <a:off x="4627959" y="2409864"/>
                <a:ext cx="3887391" cy="3684588"/>
              </a:xfrm>
              <a:blipFill rotWithShape="0">
                <a:blip r:embed="rId3"/>
                <a:stretch>
                  <a:fillRect l="-2038" t="-661" r="-2351"/>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1F659266-CC28-4756-A079-26437DFBC729}" type="slidenum">
              <a:rPr lang="en-US" smtClean="0"/>
              <a:t>31</a:t>
            </a:fld>
            <a:endParaRPr lang="en-US"/>
          </a:p>
        </p:txBody>
      </p:sp>
    </p:spTree>
    <p:extLst>
      <p:ext uri="{BB962C8B-B14F-4D97-AF65-F5344CB8AC3E}">
        <p14:creationId xmlns:p14="http://schemas.microsoft.com/office/powerpoint/2010/main" val="6119024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Jason’s ice cream</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r>
              <a:rPr lang="en-US" dirty="0" smtClean="0"/>
              <a:t>Best tag sequence for P(”1,2,1”)?</a:t>
            </a: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32</a:t>
            </a:fld>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857323403"/>
              </p:ext>
            </p:extLst>
          </p:nvPr>
        </p:nvGraphicFramePr>
        <p:xfrm>
          <a:off x="2844801" y="1386538"/>
          <a:ext cx="5695784" cy="1930039"/>
        </p:xfrm>
        <a:graphic>
          <a:graphicData uri="http://schemas.openxmlformats.org/presentationml/2006/ole">
            <mc:AlternateContent xmlns:mc="http://schemas.openxmlformats.org/markup-compatibility/2006">
              <mc:Choice xmlns:v="urn:schemas-microsoft-com:vml" Requires="v">
                <p:oleObj spid="_x0000_s1118" name="Worksheet" r:id="rId4" imgW="3035300" imgH="1193800" progId="Excel.Sheet.8">
                  <p:embed/>
                </p:oleObj>
              </mc:Choice>
              <mc:Fallback>
                <p:oleObj name="Worksheet" r:id="rId4" imgW="3035300" imgH="1193800" progId="Excel.Sheet.8">
                  <p:embed/>
                  <p:pic>
                    <p:nvPicPr>
                      <p:cNvPr id="0" name=""/>
                      <p:cNvPicPr/>
                      <p:nvPr/>
                    </p:nvPicPr>
                    <p:blipFill>
                      <a:blip r:embed="rId5"/>
                      <a:stretch>
                        <a:fillRect/>
                      </a:stretch>
                    </p:blipFill>
                    <p:spPr>
                      <a:xfrm>
                        <a:off x="2844801" y="1386538"/>
                        <a:ext cx="5695784" cy="1930039"/>
                      </a:xfrm>
                      <a:prstGeom prst="rect">
                        <a:avLst/>
                      </a:prstGeom>
                    </p:spPr>
                  </p:pic>
                </p:oleObj>
              </mc:Fallback>
            </mc:AlternateContent>
          </a:graphicData>
        </a:graphic>
      </p:graphicFrame>
      <p:sp>
        <p:nvSpPr>
          <p:cNvPr id="10" name="TextBox 9"/>
          <p:cNvSpPr txBox="1"/>
          <p:nvPr/>
        </p:nvSpPr>
        <p:spPr>
          <a:xfrm>
            <a:off x="164163" y="2070439"/>
            <a:ext cx="1430957" cy="492443"/>
          </a:xfrm>
          <a:prstGeom prst="rect">
            <a:avLst/>
          </a:prstGeom>
          <a:solidFill>
            <a:schemeClr val="accent1">
              <a:lumMod val="20000"/>
              <a:lumOff val="80000"/>
            </a:schemeClr>
          </a:solidFill>
          <a:ln>
            <a:solidFill>
              <a:srgbClr val="3C58AD"/>
            </a:solidFill>
          </a:ln>
        </p:spPr>
        <p:txBody>
          <a:bodyPr wrap="square" rtlCol="0">
            <a:spAutoFit/>
          </a:bodyPr>
          <a:lstStyle/>
          <a:p>
            <a:r>
              <a:rPr lang="en-US" sz="2600" smtClean="0">
                <a:solidFill>
                  <a:srgbClr val="3C58AD"/>
                </a:solidFill>
              </a:rPr>
              <a:t>#cones</a:t>
            </a:r>
            <a:endParaRPr lang="en-US" sz="2600" dirty="0">
              <a:solidFill>
                <a:srgbClr val="3C58AD"/>
              </a:solidFill>
            </a:endParaRPr>
          </a:p>
        </p:txBody>
      </p:sp>
      <p:cxnSp>
        <p:nvCxnSpPr>
          <p:cNvPr id="11" name="Straight Arrow Connector 10"/>
          <p:cNvCxnSpPr>
            <a:stCxn id="10" idx="3"/>
          </p:cNvCxnSpPr>
          <p:nvPr/>
        </p:nvCxnSpPr>
        <p:spPr>
          <a:xfrm flipV="1">
            <a:off x="1595120" y="1846155"/>
            <a:ext cx="1620318" cy="470506"/>
          </a:xfrm>
          <a:prstGeom prst="straightConnector1">
            <a:avLst/>
          </a:prstGeom>
          <a:ln w="38100">
            <a:solidFill>
              <a:srgbClr val="3C58AD"/>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250219" y="4289009"/>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5" name="Oval 34"/>
          <p:cNvSpPr/>
          <p:nvPr/>
        </p:nvSpPr>
        <p:spPr>
          <a:xfrm>
            <a:off x="2250219" y="5451225"/>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36" name="Oval 35"/>
          <p:cNvSpPr/>
          <p:nvPr/>
        </p:nvSpPr>
        <p:spPr>
          <a:xfrm>
            <a:off x="4398396" y="4289009"/>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37" name="Oval 36"/>
          <p:cNvSpPr/>
          <p:nvPr/>
        </p:nvSpPr>
        <p:spPr>
          <a:xfrm>
            <a:off x="4398396" y="5451225"/>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38" name="Oval 37"/>
          <p:cNvSpPr/>
          <p:nvPr/>
        </p:nvSpPr>
        <p:spPr>
          <a:xfrm>
            <a:off x="6557836" y="4289009"/>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9" name="Oval 38"/>
          <p:cNvSpPr/>
          <p:nvPr/>
        </p:nvSpPr>
        <p:spPr>
          <a:xfrm>
            <a:off x="6557836" y="5451225"/>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7" name="Oval 6"/>
          <p:cNvSpPr/>
          <p:nvPr/>
        </p:nvSpPr>
        <p:spPr>
          <a:xfrm>
            <a:off x="628650" y="4933064"/>
            <a:ext cx="198286" cy="198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7" idx="6"/>
            <a:endCxn id="6" idx="2"/>
          </p:cNvCxnSpPr>
          <p:nvPr/>
        </p:nvCxnSpPr>
        <p:spPr>
          <a:xfrm flipV="1">
            <a:off x="826936" y="4515621"/>
            <a:ext cx="1423283" cy="5165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6"/>
            <a:endCxn id="35" idx="2"/>
          </p:cNvCxnSpPr>
          <p:nvPr/>
        </p:nvCxnSpPr>
        <p:spPr>
          <a:xfrm>
            <a:off x="826936" y="5032207"/>
            <a:ext cx="1423283" cy="6456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6"/>
            <a:endCxn id="36" idx="2"/>
          </p:cNvCxnSpPr>
          <p:nvPr/>
        </p:nvCxnSpPr>
        <p:spPr>
          <a:xfrm>
            <a:off x="2703443" y="4515621"/>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6" idx="6"/>
            <a:endCxn id="37" idx="1"/>
          </p:cNvCxnSpPr>
          <p:nvPr/>
        </p:nvCxnSpPr>
        <p:spPr>
          <a:xfrm>
            <a:off x="2703443" y="4515621"/>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6"/>
            <a:endCxn id="36" idx="3"/>
          </p:cNvCxnSpPr>
          <p:nvPr/>
        </p:nvCxnSpPr>
        <p:spPr>
          <a:xfrm flipV="1">
            <a:off x="2703443" y="4675860"/>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5" idx="6"/>
            <a:endCxn id="37" idx="2"/>
          </p:cNvCxnSpPr>
          <p:nvPr/>
        </p:nvCxnSpPr>
        <p:spPr>
          <a:xfrm>
            <a:off x="2703443" y="5677837"/>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851620" y="4515621"/>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851620" y="4515621"/>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4851620" y="4675860"/>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4851620" y="5677837"/>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356914" y="4376238"/>
            <a:ext cx="476412" cy="369332"/>
          </a:xfrm>
          <a:prstGeom prst="rect">
            <a:avLst/>
          </a:prstGeom>
          <a:noFill/>
        </p:spPr>
        <p:txBody>
          <a:bodyPr wrap="none" rtlCol="0">
            <a:spAutoFit/>
          </a:bodyPr>
          <a:lstStyle/>
          <a:p>
            <a:r>
              <a:rPr lang="en-US" dirty="0" smtClean="0">
                <a:solidFill>
                  <a:srgbClr val="3C58AD"/>
                </a:solidFill>
              </a:rPr>
              <a:t>0.5</a:t>
            </a:r>
            <a:endParaRPr lang="en-US" dirty="0">
              <a:solidFill>
                <a:srgbClr val="3C58AD"/>
              </a:solidFill>
            </a:endParaRPr>
          </a:p>
        </p:txBody>
      </p:sp>
      <p:sp>
        <p:nvSpPr>
          <p:cNvPr id="71" name="TextBox 70"/>
          <p:cNvSpPr txBox="1"/>
          <p:nvPr/>
        </p:nvSpPr>
        <p:spPr>
          <a:xfrm>
            <a:off x="1300258" y="5355022"/>
            <a:ext cx="476412" cy="369332"/>
          </a:xfrm>
          <a:prstGeom prst="rect">
            <a:avLst/>
          </a:prstGeom>
          <a:noFill/>
        </p:spPr>
        <p:txBody>
          <a:bodyPr wrap="none" rtlCol="0">
            <a:spAutoFit/>
          </a:bodyPr>
          <a:lstStyle/>
          <a:p>
            <a:r>
              <a:rPr lang="en-US" dirty="0" smtClean="0">
                <a:solidFill>
                  <a:srgbClr val="3C58AD"/>
                </a:solidFill>
              </a:rPr>
              <a:t>0.5</a:t>
            </a:r>
            <a:endParaRPr lang="en-US" dirty="0">
              <a:solidFill>
                <a:srgbClr val="3C58AD"/>
              </a:solidFill>
            </a:endParaRPr>
          </a:p>
        </p:txBody>
      </p:sp>
      <p:sp>
        <p:nvSpPr>
          <p:cNvPr id="72" name="TextBox 71"/>
          <p:cNvSpPr txBox="1"/>
          <p:nvPr/>
        </p:nvSpPr>
        <p:spPr>
          <a:xfrm>
            <a:off x="3318345" y="4153914"/>
            <a:ext cx="476412" cy="369332"/>
          </a:xfrm>
          <a:prstGeom prst="rect">
            <a:avLst/>
          </a:prstGeom>
          <a:noFill/>
        </p:spPr>
        <p:txBody>
          <a:bodyPr wrap="none" rtlCol="0">
            <a:spAutoFit/>
          </a:bodyPr>
          <a:lstStyle/>
          <a:p>
            <a:r>
              <a:rPr lang="en-US" dirty="0" smtClean="0">
                <a:solidFill>
                  <a:srgbClr val="3C58AD"/>
                </a:solidFill>
              </a:rPr>
              <a:t>0.8</a:t>
            </a:r>
            <a:endParaRPr lang="en-US" dirty="0">
              <a:solidFill>
                <a:srgbClr val="3C58AD"/>
              </a:solidFill>
            </a:endParaRPr>
          </a:p>
        </p:txBody>
      </p:sp>
      <p:sp>
        <p:nvSpPr>
          <p:cNvPr id="73" name="TextBox 72"/>
          <p:cNvSpPr txBox="1"/>
          <p:nvPr/>
        </p:nvSpPr>
        <p:spPr>
          <a:xfrm>
            <a:off x="5460890" y="5849386"/>
            <a:ext cx="476412" cy="369332"/>
          </a:xfrm>
          <a:prstGeom prst="rect">
            <a:avLst/>
          </a:prstGeom>
          <a:noFill/>
        </p:spPr>
        <p:txBody>
          <a:bodyPr wrap="none" rtlCol="0">
            <a:spAutoFit/>
          </a:bodyPr>
          <a:lstStyle/>
          <a:p>
            <a:r>
              <a:rPr lang="en-US" smtClean="0">
                <a:solidFill>
                  <a:srgbClr val="3C58AD"/>
                </a:solidFill>
              </a:rPr>
              <a:t>0.8</a:t>
            </a:r>
            <a:endParaRPr lang="en-US" dirty="0">
              <a:solidFill>
                <a:srgbClr val="3C58AD"/>
              </a:solidFill>
            </a:endParaRPr>
          </a:p>
        </p:txBody>
      </p:sp>
      <p:sp>
        <p:nvSpPr>
          <p:cNvPr id="74" name="TextBox 73"/>
          <p:cNvSpPr txBox="1"/>
          <p:nvPr/>
        </p:nvSpPr>
        <p:spPr>
          <a:xfrm>
            <a:off x="3498300" y="5849386"/>
            <a:ext cx="476412" cy="369332"/>
          </a:xfrm>
          <a:prstGeom prst="rect">
            <a:avLst/>
          </a:prstGeom>
          <a:noFill/>
        </p:spPr>
        <p:txBody>
          <a:bodyPr wrap="none" rtlCol="0">
            <a:spAutoFit/>
          </a:bodyPr>
          <a:lstStyle/>
          <a:p>
            <a:r>
              <a:rPr lang="en-US" smtClean="0">
                <a:solidFill>
                  <a:srgbClr val="3C58AD"/>
                </a:solidFill>
              </a:rPr>
              <a:t>0.8</a:t>
            </a:r>
            <a:endParaRPr lang="en-US" dirty="0">
              <a:solidFill>
                <a:srgbClr val="3C58AD"/>
              </a:solidFill>
            </a:endParaRPr>
          </a:p>
        </p:txBody>
      </p:sp>
      <p:sp>
        <p:nvSpPr>
          <p:cNvPr id="75" name="TextBox 74"/>
          <p:cNvSpPr txBox="1"/>
          <p:nvPr/>
        </p:nvSpPr>
        <p:spPr>
          <a:xfrm>
            <a:off x="5487887" y="4159407"/>
            <a:ext cx="476412" cy="369332"/>
          </a:xfrm>
          <a:prstGeom prst="rect">
            <a:avLst/>
          </a:prstGeom>
          <a:noFill/>
        </p:spPr>
        <p:txBody>
          <a:bodyPr wrap="none" rtlCol="0">
            <a:spAutoFit/>
          </a:bodyPr>
          <a:lstStyle/>
          <a:p>
            <a:r>
              <a:rPr lang="en-US" smtClean="0">
                <a:solidFill>
                  <a:srgbClr val="3C58AD"/>
                </a:solidFill>
              </a:rPr>
              <a:t>0.8</a:t>
            </a:r>
            <a:endParaRPr lang="en-US" dirty="0">
              <a:solidFill>
                <a:srgbClr val="3C58AD"/>
              </a:solidFill>
            </a:endParaRPr>
          </a:p>
        </p:txBody>
      </p:sp>
      <p:sp>
        <p:nvSpPr>
          <p:cNvPr id="76" name="TextBox 75"/>
          <p:cNvSpPr txBox="1"/>
          <p:nvPr/>
        </p:nvSpPr>
        <p:spPr>
          <a:xfrm>
            <a:off x="5487887" y="4662743"/>
            <a:ext cx="476412" cy="369332"/>
          </a:xfrm>
          <a:prstGeom prst="rect">
            <a:avLst/>
          </a:prstGeom>
          <a:noFill/>
        </p:spPr>
        <p:txBody>
          <a:bodyPr wrap="none" rtlCol="0">
            <a:spAutoFit/>
          </a:bodyPr>
          <a:lstStyle/>
          <a:p>
            <a:r>
              <a:rPr lang="en-US" dirty="0" smtClean="0">
                <a:solidFill>
                  <a:srgbClr val="3C58AD"/>
                </a:solidFill>
              </a:rPr>
              <a:t>0.2</a:t>
            </a:r>
            <a:endParaRPr lang="en-US" dirty="0">
              <a:solidFill>
                <a:srgbClr val="3C58AD"/>
              </a:solidFill>
            </a:endParaRPr>
          </a:p>
        </p:txBody>
      </p:sp>
      <p:sp>
        <p:nvSpPr>
          <p:cNvPr id="77" name="TextBox 76"/>
          <p:cNvSpPr txBox="1"/>
          <p:nvPr/>
        </p:nvSpPr>
        <p:spPr>
          <a:xfrm>
            <a:off x="5460890" y="5218811"/>
            <a:ext cx="476412" cy="369332"/>
          </a:xfrm>
          <a:prstGeom prst="rect">
            <a:avLst/>
          </a:prstGeom>
          <a:noFill/>
        </p:spPr>
        <p:txBody>
          <a:bodyPr wrap="none" rtlCol="0">
            <a:spAutoFit/>
          </a:bodyPr>
          <a:lstStyle/>
          <a:p>
            <a:r>
              <a:rPr lang="en-US" smtClean="0">
                <a:solidFill>
                  <a:srgbClr val="3C58AD"/>
                </a:solidFill>
              </a:rPr>
              <a:t>0.2</a:t>
            </a:r>
            <a:endParaRPr lang="en-US" dirty="0">
              <a:solidFill>
                <a:srgbClr val="3C58AD"/>
              </a:solidFill>
            </a:endParaRPr>
          </a:p>
        </p:txBody>
      </p:sp>
      <p:sp>
        <p:nvSpPr>
          <p:cNvPr id="78" name="TextBox 77"/>
          <p:cNvSpPr txBox="1"/>
          <p:nvPr/>
        </p:nvSpPr>
        <p:spPr>
          <a:xfrm>
            <a:off x="3290073" y="4625320"/>
            <a:ext cx="476412" cy="369332"/>
          </a:xfrm>
          <a:prstGeom prst="rect">
            <a:avLst/>
          </a:prstGeom>
          <a:noFill/>
        </p:spPr>
        <p:txBody>
          <a:bodyPr wrap="none" rtlCol="0">
            <a:spAutoFit/>
          </a:bodyPr>
          <a:lstStyle/>
          <a:p>
            <a:r>
              <a:rPr lang="en-US" smtClean="0">
                <a:solidFill>
                  <a:srgbClr val="3C58AD"/>
                </a:solidFill>
              </a:rPr>
              <a:t>0.2</a:t>
            </a:r>
            <a:endParaRPr lang="en-US" dirty="0">
              <a:solidFill>
                <a:srgbClr val="3C58AD"/>
              </a:solidFill>
            </a:endParaRPr>
          </a:p>
        </p:txBody>
      </p:sp>
      <p:sp>
        <p:nvSpPr>
          <p:cNvPr id="79" name="TextBox 78"/>
          <p:cNvSpPr txBox="1"/>
          <p:nvPr/>
        </p:nvSpPr>
        <p:spPr>
          <a:xfrm>
            <a:off x="3381932" y="5174040"/>
            <a:ext cx="476412" cy="369332"/>
          </a:xfrm>
          <a:prstGeom prst="rect">
            <a:avLst/>
          </a:prstGeom>
          <a:noFill/>
        </p:spPr>
        <p:txBody>
          <a:bodyPr wrap="none" rtlCol="0">
            <a:spAutoFit/>
          </a:bodyPr>
          <a:lstStyle/>
          <a:p>
            <a:r>
              <a:rPr lang="en-US" smtClean="0">
                <a:solidFill>
                  <a:srgbClr val="3C58AD"/>
                </a:solidFill>
              </a:rPr>
              <a:t>0.2</a:t>
            </a:r>
            <a:endParaRPr lang="en-US" dirty="0">
              <a:solidFill>
                <a:srgbClr val="3C58AD"/>
              </a:solidFill>
            </a:endParaRPr>
          </a:p>
        </p:txBody>
      </p:sp>
      <p:sp>
        <p:nvSpPr>
          <p:cNvPr id="80" name="TextBox 79"/>
          <p:cNvSpPr txBox="1"/>
          <p:nvPr/>
        </p:nvSpPr>
        <p:spPr>
          <a:xfrm>
            <a:off x="2215768" y="3936780"/>
            <a:ext cx="476412" cy="369332"/>
          </a:xfrm>
          <a:prstGeom prst="rect">
            <a:avLst/>
          </a:prstGeom>
          <a:noFill/>
        </p:spPr>
        <p:txBody>
          <a:bodyPr wrap="none" rtlCol="0">
            <a:spAutoFit/>
          </a:bodyPr>
          <a:lstStyle/>
          <a:p>
            <a:r>
              <a:rPr lang="en-US" dirty="0" smtClean="0">
                <a:solidFill>
                  <a:srgbClr val="D5570C"/>
                </a:solidFill>
              </a:rPr>
              <a:t>0.5</a:t>
            </a:r>
            <a:endParaRPr lang="en-US" dirty="0">
              <a:solidFill>
                <a:srgbClr val="D5570C"/>
              </a:solidFill>
            </a:endParaRPr>
          </a:p>
        </p:txBody>
      </p:sp>
      <p:sp>
        <p:nvSpPr>
          <p:cNvPr id="81" name="TextBox 80"/>
          <p:cNvSpPr txBox="1"/>
          <p:nvPr/>
        </p:nvSpPr>
        <p:spPr>
          <a:xfrm>
            <a:off x="6557836" y="3936780"/>
            <a:ext cx="476412" cy="369332"/>
          </a:xfrm>
          <a:prstGeom prst="rect">
            <a:avLst/>
          </a:prstGeom>
          <a:noFill/>
        </p:spPr>
        <p:txBody>
          <a:bodyPr wrap="none" rtlCol="0">
            <a:spAutoFit/>
          </a:bodyPr>
          <a:lstStyle/>
          <a:p>
            <a:r>
              <a:rPr lang="en-US" dirty="0" smtClean="0">
                <a:solidFill>
                  <a:srgbClr val="D5570C"/>
                </a:solidFill>
              </a:rPr>
              <a:t>0.5</a:t>
            </a:r>
            <a:endParaRPr lang="en-US" dirty="0">
              <a:solidFill>
                <a:srgbClr val="D5570C"/>
              </a:solidFill>
            </a:endParaRPr>
          </a:p>
        </p:txBody>
      </p:sp>
      <p:sp>
        <p:nvSpPr>
          <p:cNvPr id="82" name="TextBox 81"/>
          <p:cNvSpPr txBox="1"/>
          <p:nvPr/>
        </p:nvSpPr>
        <p:spPr>
          <a:xfrm>
            <a:off x="4403116" y="3936780"/>
            <a:ext cx="476412" cy="369332"/>
          </a:xfrm>
          <a:prstGeom prst="rect">
            <a:avLst/>
          </a:prstGeom>
          <a:noFill/>
        </p:spPr>
        <p:txBody>
          <a:bodyPr wrap="none" rtlCol="0">
            <a:spAutoFit/>
          </a:bodyPr>
          <a:lstStyle/>
          <a:p>
            <a:r>
              <a:rPr lang="en-US" dirty="0" smtClean="0">
                <a:solidFill>
                  <a:srgbClr val="D5570C"/>
                </a:solidFill>
              </a:rPr>
              <a:t>0.4</a:t>
            </a:r>
            <a:endParaRPr lang="en-US" dirty="0">
              <a:solidFill>
                <a:srgbClr val="D5570C"/>
              </a:solidFill>
            </a:endParaRPr>
          </a:p>
        </p:txBody>
      </p:sp>
      <p:sp>
        <p:nvSpPr>
          <p:cNvPr id="83" name="TextBox 82"/>
          <p:cNvSpPr txBox="1"/>
          <p:nvPr/>
        </p:nvSpPr>
        <p:spPr>
          <a:xfrm>
            <a:off x="2215768" y="5964474"/>
            <a:ext cx="476412" cy="369332"/>
          </a:xfrm>
          <a:prstGeom prst="rect">
            <a:avLst/>
          </a:prstGeom>
          <a:noFill/>
        </p:spPr>
        <p:txBody>
          <a:bodyPr wrap="none" rtlCol="0">
            <a:spAutoFit/>
          </a:bodyPr>
          <a:lstStyle/>
          <a:p>
            <a:r>
              <a:rPr lang="en-US" dirty="0" smtClean="0">
                <a:solidFill>
                  <a:srgbClr val="D5570C"/>
                </a:solidFill>
              </a:rPr>
              <a:t>0.1</a:t>
            </a:r>
            <a:endParaRPr lang="en-US" dirty="0">
              <a:solidFill>
                <a:srgbClr val="D5570C"/>
              </a:solidFill>
            </a:endParaRPr>
          </a:p>
        </p:txBody>
      </p:sp>
      <p:sp>
        <p:nvSpPr>
          <p:cNvPr id="84" name="TextBox 83"/>
          <p:cNvSpPr txBox="1"/>
          <p:nvPr/>
        </p:nvSpPr>
        <p:spPr>
          <a:xfrm>
            <a:off x="6543759" y="5989109"/>
            <a:ext cx="476412" cy="369332"/>
          </a:xfrm>
          <a:prstGeom prst="rect">
            <a:avLst/>
          </a:prstGeom>
          <a:noFill/>
        </p:spPr>
        <p:txBody>
          <a:bodyPr wrap="none" rtlCol="0">
            <a:spAutoFit/>
          </a:bodyPr>
          <a:lstStyle/>
          <a:p>
            <a:r>
              <a:rPr lang="en-US" smtClean="0">
                <a:solidFill>
                  <a:srgbClr val="D5570C"/>
                </a:solidFill>
              </a:rPr>
              <a:t>0.1</a:t>
            </a:r>
            <a:endParaRPr lang="en-US" dirty="0">
              <a:solidFill>
                <a:srgbClr val="D5570C"/>
              </a:solidFill>
            </a:endParaRPr>
          </a:p>
        </p:txBody>
      </p:sp>
      <p:sp>
        <p:nvSpPr>
          <p:cNvPr id="85" name="TextBox 84"/>
          <p:cNvSpPr txBox="1"/>
          <p:nvPr/>
        </p:nvSpPr>
        <p:spPr>
          <a:xfrm>
            <a:off x="4408411" y="5984142"/>
            <a:ext cx="476412" cy="369332"/>
          </a:xfrm>
          <a:prstGeom prst="rect">
            <a:avLst/>
          </a:prstGeom>
          <a:noFill/>
        </p:spPr>
        <p:txBody>
          <a:bodyPr wrap="none" rtlCol="0">
            <a:spAutoFit/>
          </a:bodyPr>
          <a:lstStyle/>
          <a:p>
            <a:r>
              <a:rPr lang="en-US" dirty="0" smtClean="0">
                <a:solidFill>
                  <a:srgbClr val="D5570C"/>
                </a:solidFill>
              </a:rPr>
              <a:t>0.2</a:t>
            </a:r>
            <a:endParaRPr lang="en-US" dirty="0">
              <a:solidFill>
                <a:srgbClr val="D5570C"/>
              </a:solidFill>
            </a:endParaRPr>
          </a:p>
        </p:txBody>
      </p:sp>
    </p:spTree>
    <p:extLst>
      <p:ext uri="{BB962C8B-B14F-4D97-AF65-F5344CB8AC3E}">
        <p14:creationId xmlns:p14="http://schemas.microsoft.com/office/powerpoint/2010/main" val="12025353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in generative model</a:t>
            </a:r>
            <a:endParaRPr lang="en-US" dirty="0"/>
          </a:p>
        </p:txBody>
      </p:sp>
      <p:sp>
        <p:nvSpPr>
          <p:cNvPr id="3" name="Content Placeholder 2"/>
          <p:cNvSpPr>
            <a:spLocks noGrp="1"/>
          </p:cNvSpPr>
          <p:nvPr>
            <p:ph idx="1"/>
          </p:nvPr>
        </p:nvSpPr>
        <p:spPr/>
        <p:txBody>
          <a:bodyPr>
            <a:normAutofit/>
          </a:bodyPr>
          <a:lstStyle/>
          <a:p>
            <a:r>
              <a:rPr lang="en-US" dirty="0" smtClean="0">
                <a:solidFill>
                  <a:srgbClr val="D5570C"/>
                </a:solidFill>
              </a:rPr>
              <a:t>Inference:</a:t>
            </a:r>
            <a:r>
              <a:rPr lang="en-US" dirty="0" smtClean="0"/>
              <a:t> What </a:t>
            </a:r>
            <a:r>
              <a:rPr lang="en-US" dirty="0"/>
              <a:t>is the </a:t>
            </a:r>
            <a:r>
              <a:rPr lang="en-US" dirty="0">
                <a:solidFill>
                  <a:srgbClr val="3C58AD"/>
                </a:solidFill>
              </a:rPr>
              <a:t>most likely sequence of tags </a:t>
            </a:r>
            <a:r>
              <a:rPr lang="en-US" dirty="0"/>
              <a:t>for the given </a:t>
            </a:r>
            <a:r>
              <a:rPr lang="en-US" dirty="0">
                <a:solidFill>
                  <a:srgbClr val="3C58AD"/>
                </a:solidFill>
              </a:rPr>
              <a:t>sequence of words </a:t>
            </a:r>
            <a:r>
              <a:rPr lang="en-US" b="1" dirty="0" smtClean="0"/>
              <a:t>w</a:t>
            </a:r>
          </a:p>
          <a:p>
            <a:endParaRPr lang="en-US" dirty="0">
              <a:latin typeface="Arial" charset="0"/>
              <a:ea typeface="Arial" charset="0"/>
              <a:cs typeface="Arial" charset="0"/>
            </a:endParaRPr>
          </a:p>
          <a:p>
            <a:endParaRPr lang="en-US" dirty="0" smtClean="0">
              <a:latin typeface="Arial" charset="0"/>
              <a:ea typeface="Arial" charset="0"/>
              <a:cs typeface="Arial" charset="0"/>
            </a:endParaRPr>
          </a:p>
          <a:p>
            <a:endParaRPr lang="en-US" dirty="0">
              <a:latin typeface="Arial" charset="0"/>
              <a:ea typeface="Arial" charset="0"/>
              <a:cs typeface="Arial" charset="0"/>
            </a:endParaRPr>
          </a:p>
          <a:p>
            <a:endParaRPr lang="en-US" dirty="0" smtClean="0">
              <a:latin typeface="Arial" charset="0"/>
              <a:ea typeface="Arial" charset="0"/>
              <a:cs typeface="Arial" charset="0"/>
            </a:endParaRPr>
          </a:p>
          <a:p>
            <a:r>
              <a:rPr lang="en-US" dirty="0" smtClean="0">
                <a:latin typeface="Arial" charset="0"/>
                <a:ea typeface="Arial" charset="0"/>
                <a:cs typeface="Arial" charset="0"/>
              </a:rPr>
              <a:t>What are the </a:t>
            </a:r>
            <a:r>
              <a:rPr lang="en-US" dirty="0" smtClean="0">
                <a:solidFill>
                  <a:srgbClr val="3C58AD"/>
                </a:solidFill>
                <a:latin typeface="Arial" charset="0"/>
                <a:ea typeface="Arial" charset="0"/>
                <a:cs typeface="Arial" charset="0"/>
              </a:rPr>
              <a:t>latent states</a:t>
            </a:r>
            <a:r>
              <a:rPr lang="en-US" dirty="0" smtClean="0">
                <a:latin typeface="Arial" charset="0"/>
                <a:ea typeface="Arial" charset="0"/>
                <a:cs typeface="Arial" charset="0"/>
              </a:rPr>
              <a:t> that most likely generate the sequence of word </a:t>
            </a:r>
            <a:r>
              <a:rPr lang="en-US" b="1" dirty="0" smtClean="0">
                <a:latin typeface="Arial" charset="0"/>
                <a:ea typeface="Arial" charset="0"/>
                <a:cs typeface="Arial" charset="0"/>
              </a:rPr>
              <a:t>w</a:t>
            </a:r>
            <a:endParaRPr lang="en-US" b="1" dirty="0">
              <a:latin typeface="Arial" charset="0"/>
              <a:ea typeface="Arial" charset="0"/>
              <a:cs typeface="Arial" charset="0"/>
            </a:endParaRPr>
          </a:p>
          <a:p>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33</a:t>
            </a:fld>
            <a:endParaRPr lang="en-US" dirty="0"/>
          </a:p>
        </p:txBody>
      </p:sp>
      <p:pic>
        <p:nvPicPr>
          <p:cNvPr id="7" name="Picture 6"/>
          <p:cNvPicPr>
            <a:picLocks noChangeAspect="1"/>
          </p:cNvPicPr>
          <p:nvPr/>
        </p:nvPicPr>
        <p:blipFill>
          <a:blip r:embed="rId2"/>
          <a:stretch>
            <a:fillRect/>
          </a:stretch>
        </p:blipFill>
        <p:spPr>
          <a:xfrm>
            <a:off x="2070504" y="2674167"/>
            <a:ext cx="5777230" cy="2281974"/>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152400" y="3891280"/>
                <a:ext cx="1772729" cy="646331"/>
              </a:xfrm>
              <a:prstGeom prst="rect">
                <a:avLst/>
              </a:prstGeom>
              <a:noFill/>
            </p:spPr>
            <p:txBody>
              <a:bodyPr wrap="none" rtlCol="0">
                <a:spAutoFit/>
              </a:bodyPr>
              <a:lstStyle/>
              <a:p>
                <a:r>
                  <a:rPr lang="en-US" dirty="0" smtClean="0"/>
                  <a:t>initial probability</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52400" y="3891280"/>
                <a:ext cx="1772729" cy="646331"/>
              </a:xfrm>
              <a:prstGeom prst="rect">
                <a:avLst/>
              </a:prstGeom>
              <a:blipFill rotWithShape="0">
                <a:blip r:embed="rId3"/>
                <a:stretch>
                  <a:fillRect l="-2749" t="-4717" r="-2405" b="-7547"/>
                </a:stretch>
              </a:blipFill>
            </p:spPr>
            <p:txBody>
              <a:bodyPr/>
              <a:lstStyle/>
              <a:p>
                <a:r>
                  <a:rPr lang="en-US">
                    <a:noFill/>
                  </a:rPr>
                  <a:t> </a:t>
                </a:r>
              </a:p>
            </p:txBody>
          </p:sp>
        </mc:Fallback>
      </mc:AlternateContent>
      <p:cxnSp>
        <p:nvCxnSpPr>
          <p:cNvPr id="10" name="Straight Arrow Connector 9"/>
          <p:cNvCxnSpPr>
            <a:stCxn id="8" idx="0"/>
          </p:cNvCxnSpPr>
          <p:nvPr/>
        </p:nvCxnSpPr>
        <p:spPr>
          <a:xfrm flipV="1">
            <a:off x="1038765" y="3566160"/>
            <a:ext cx="830675" cy="3251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46260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Tagging</a:t>
            </a:r>
            <a:r>
              <a:rPr lang="en-US" dirty="0" smtClean="0"/>
              <a:t> </a:t>
            </a:r>
            <a:r>
              <a:rPr lang="en-US" dirty="0"/>
              <a:t>the </a:t>
            </a:r>
            <a:r>
              <a:rPr lang="en-US" dirty="0" smtClean="0"/>
              <a:t>input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Find best tag sequence of  “</a:t>
                </a:r>
                <a:r>
                  <a:rPr lang="en-US" dirty="0" smtClean="0">
                    <a:solidFill>
                      <a:srgbClr val="3C58AD"/>
                    </a:solidFill>
                  </a:rPr>
                  <a:t>I love cat</a:t>
                </a:r>
                <a:r>
                  <a:rPr lang="en-US" dirty="0" smtClean="0"/>
                  <a:t>”</a:t>
                </a:r>
              </a:p>
              <a:p>
                <a:r>
                  <a:rPr lang="en-US" dirty="0" smtClean="0"/>
                  <a:t>Remember, we model </a:t>
                </a:r>
                <a14:m>
                  <m:oMath xmlns:m="http://schemas.openxmlformats.org/officeDocument/2006/math">
                    <m:r>
                      <a:rPr lang="en-US" sz="2800" i="1">
                        <a:latin typeface="Cambria Math" charset="0"/>
                      </a:rPr>
                      <m:t>𝑃</m:t>
                    </m:r>
                    <m:d>
                      <m:dPr>
                        <m:ctrlPr>
                          <a:rPr lang="en-US" sz="2800" i="1">
                            <a:latin typeface="Cambria Math" charset="0"/>
                          </a:rPr>
                        </m:ctrlPr>
                      </m:dPr>
                      <m:e>
                        <m:r>
                          <a:rPr lang="en-US" sz="2800" b="1" i="1">
                            <a:latin typeface="Cambria Math" charset="0"/>
                          </a:rPr>
                          <m:t>𝒕</m:t>
                        </m:r>
                        <m:r>
                          <a:rPr lang="en-US" sz="2800" i="1">
                            <a:latin typeface="Cambria Math" charset="0"/>
                          </a:rPr>
                          <m:t>,</m:t>
                        </m:r>
                        <m:r>
                          <a:rPr lang="en-US" sz="2800" b="1" i="1">
                            <a:latin typeface="Cambria Math" charset="0"/>
                          </a:rPr>
                          <m:t>𝒘</m:t>
                        </m:r>
                        <m:r>
                          <a:rPr lang="en-US" sz="2800" b="1" i="1" smtClean="0">
                            <a:latin typeface="Cambria Math" charset="0"/>
                          </a:rPr>
                          <m:t>∣</m:t>
                        </m:r>
                        <m:r>
                          <a:rPr lang="en-US" sz="2800" b="1" i="1" smtClean="0">
                            <a:latin typeface="Cambria Math" charset="0"/>
                          </a:rPr>
                          <m:t>𝝀</m:t>
                        </m:r>
                      </m:e>
                    </m:d>
                  </m:oMath>
                </a14:m>
                <a:endParaRPr lang="en-US" dirty="0"/>
              </a:p>
              <a:p>
                <a14:m>
                  <m:oMath xmlns:m="http://schemas.openxmlformats.org/officeDocument/2006/math">
                    <m:sSup>
                      <m:sSupPr>
                        <m:ctrlPr>
                          <a:rPr lang="en-US" b="0" i="1" smtClean="0">
                            <a:latin typeface="Cambria Math" charset="0"/>
                          </a:rPr>
                        </m:ctrlPr>
                      </m:sSupPr>
                      <m:e>
                        <m:r>
                          <a:rPr lang="en-US" b="1" i="1" smtClean="0">
                            <a:latin typeface="Cambria Math" charset="0"/>
                          </a:rPr>
                          <m:t>𝒕</m:t>
                        </m:r>
                      </m:e>
                      <m:sup>
                        <m:r>
                          <a:rPr lang="en-US" b="0" i="1" smtClean="0">
                            <a:latin typeface="Cambria Math" charset="0"/>
                          </a:rPr>
                          <m:t>∗</m:t>
                        </m:r>
                      </m:sup>
                    </m:sSup>
                    <m:r>
                      <a:rPr lang="en-US" b="0" i="1" smtClean="0">
                        <a:latin typeface="Cambria Math" charset="0"/>
                      </a:rPr>
                      <m:t>=</m:t>
                    </m:r>
                    <m:func>
                      <m:funcPr>
                        <m:ctrlPr>
                          <a:rPr lang="en-US" b="0" i="1" smtClean="0">
                            <a:latin typeface="Cambria Math" charset="0"/>
                          </a:rPr>
                        </m:ctrlPr>
                      </m:funcPr>
                      <m:fName>
                        <m:r>
                          <m:rPr>
                            <m:sty m:val="p"/>
                          </m:rPr>
                          <a:rPr lang="en-US" b="0" i="0" smtClean="0">
                            <a:latin typeface="Cambria Math" charset="0"/>
                          </a:rPr>
                          <m:t>arg</m:t>
                        </m:r>
                      </m:fName>
                      <m:e>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charset="0"/>
                                  </a:rPr>
                                  <m:t>max</m:t>
                                </m:r>
                              </m:e>
                              <m:lim>
                                <m:r>
                                  <a:rPr lang="en-US" b="1" i="1" smtClean="0">
                                    <a:latin typeface="Cambria Math" charset="0"/>
                                  </a:rPr>
                                  <m:t>𝒕</m:t>
                                </m:r>
                              </m:lim>
                            </m:limLow>
                          </m:fName>
                          <m:e>
                            <m:r>
                              <a:rPr lang="en-US" i="1">
                                <a:latin typeface="Cambria Math" charset="0"/>
                              </a:rPr>
                              <m:t>𝑃</m:t>
                            </m:r>
                            <m:d>
                              <m:dPr>
                                <m:sepChr m:val="∣"/>
                                <m:ctrlPr>
                                  <a:rPr lang="en-US" i="1">
                                    <a:latin typeface="Cambria Math" charset="0"/>
                                  </a:rPr>
                                </m:ctrlPr>
                              </m:dPr>
                              <m:e>
                                <m:r>
                                  <a:rPr lang="en-US" b="1" i="1">
                                    <a:latin typeface="Cambria Math" charset="0"/>
                                  </a:rPr>
                                  <m:t>𝒕</m:t>
                                </m:r>
                                <m:r>
                                  <a:rPr lang="en-US" b="1" i="1">
                                    <a:latin typeface="Cambria Math" charset="0"/>
                                  </a:rPr>
                                  <m:t>, </m:t>
                                </m:r>
                                <m:r>
                                  <a:rPr lang="en-US" b="1" i="1">
                                    <a:latin typeface="Cambria Math" charset="0"/>
                                  </a:rPr>
                                  <m:t>𝒘</m:t>
                                </m:r>
                              </m:e>
                              <m:e>
                                <m:r>
                                  <a:rPr lang="en-US" sz="3200" b="1" i="1">
                                    <a:latin typeface="Cambria Math" charset="0"/>
                                  </a:rPr>
                                  <m:t>𝝀</m:t>
                                </m:r>
                              </m:e>
                            </m:d>
                          </m:e>
                        </m:func>
                      </m:e>
                    </m:func>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34</a:t>
            </a:fld>
            <a:endParaRPr lang="en-US" dirty="0"/>
          </a:p>
        </p:txBody>
      </p:sp>
      <p:sp>
        <p:nvSpPr>
          <p:cNvPr id="7" name="Rectangle 6"/>
          <p:cNvSpPr/>
          <p:nvPr/>
        </p:nvSpPr>
        <p:spPr>
          <a:xfrm>
            <a:off x="660892" y="3604839"/>
            <a:ext cx="7854458" cy="553998"/>
          </a:xfrm>
          <a:prstGeom prst="rect">
            <a:avLst/>
          </a:prstGeom>
          <a:solidFill>
            <a:schemeClr val="accent1">
              <a:lumMod val="20000"/>
              <a:lumOff val="80000"/>
            </a:schemeClr>
          </a:solidFill>
          <a:ln>
            <a:solidFill>
              <a:schemeClr val="accent1"/>
            </a:solidFill>
          </a:ln>
        </p:spPr>
        <p:txBody>
          <a:bodyPr wrap="none">
            <a:spAutoFit/>
          </a:bodyPr>
          <a:lstStyle/>
          <a:p>
            <a:r>
              <a:rPr lang="en-US" sz="3000" dirty="0" smtClean="0"/>
              <a:t>Find the best one from all possible tag sequences</a:t>
            </a:r>
            <a:endParaRPr lang="en-US" sz="3000" dirty="0"/>
          </a:p>
        </p:txBody>
      </p:sp>
    </p:spTree>
    <p:extLst>
      <p:ext uri="{BB962C8B-B14F-4D97-AF65-F5344CB8AC3E}">
        <p14:creationId xmlns:p14="http://schemas.microsoft.com/office/powerpoint/2010/main" val="10985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Tagging</a:t>
            </a:r>
            <a:r>
              <a:rPr lang="en-US" dirty="0" smtClean="0"/>
              <a:t> </a:t>
            </a:r>
            <a:r>
              <a:rPr lang="en-US" dirty="0"/>
              <a:t>the </a:t>
            </a:r>
            <a:r>
              <a:rPr lang="en-US" dirty="0" smtClean="0"/>
              <a:t>input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a:bodyPr>
              <a:lstStyle/>
              <a:p>
                <a:r>
                  <a:rPr lang="en-US" dirty="0" smtClean="0"/>
                  <a:t>Assume we have 2 tags N, V</a:t>
                </a:r>
              </a:p>
              <a:p>
                <a:r>
                  <a:rPr lang="en-US" dirty="0" smtClean="0"/>
                  <a:t>Which one is the best?</a:t>
                </a:r>
              </a:p>
              <a:p>
                <a:pPr marL="0" indent="0">
                  <a:buNone/>
                </a:pPr>
                <a:r>
                  <a:rPr lang="en-US" sz="1800" dirty="0" smtClean="0"/>
                  <a:t> </a:t>
                </a:r>
                <a14:m>
                  <m:oMath xmlns:m="http://schemas.openxmlformats.org/officeDocument/2006/math">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𝑁𝑁𝑁</m:t>
                        </m:r>
                        <m:r>
                          <a:rPr lang="en-US" sz="2600" b="0" i="1" smtClean="0">
                            <a:latin typeface="Cambria Math" charset="0"/>
                          </a:rPr>
                          <m:t>”</m:t>
                        </m:r>
                      </m:e>
                      <m:e>
                        <m:r>
                          <a:rPr lang="en-US" sz="2600" b="1" i="1">
                            <a:latin typeface="Cambria Math" charset="0"/>
                          </a:rPr>
                          <m:t>𝝀</m:t>
                        </m:r>
                      </m:e>
                    </m:d>
                    <m:r>
                      <a:rPr lang="en-US" sz="2600" b="0" i="1" smtClean="0">
                        <a:latin typeface="Cambria Math" charset="0"/>
                      </a:rPr>
                      <m:t>, </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𝑁𝑁𝑉</m:t>
                        </m:r>
                        <m:r>
                          <a:rPr lang="en-US" sz="2600" i="1">
                            <a:latin typeface="Cambria Math" charset="0"/>
                          </a:rPr>
                          <m:t>”</m:t>
                        </m:r>
                      </m:e>
                      <m:e>
                        <m:r>
                          <a:rPr lang="en-US" sz="2600" b="1" i="1">
                            <a:latin typeface="Cambria Math" charset="0"/>
                          </a:rPr>
                          <m:t>𝝀</m:t>
                        </m:r>
                      </m:e>
                    </m:d>
                    <m:r>
                      <a:rPr lang="en-US" sz="2600" b="1" i="1" smtClean="0">
                        <a:latin typeface="Cambria Math" charset="0"/>
                      </a:rPr>
                      <m:t>,</m:t>
                    </m:r>
                  </m:oMath>
                </a14:m>
                <a:r>
                  <a:rPr lang="en-US" sz="2600" b="1" i="1" dirty="0" smtClean="0">
                    <a:latin typeface="Cambria Math" charset="0"/>
                  </a:rPr>
                  <a:t/>
                </a:r>
                <a:br>
                  <a:rPr lang="en-US" sz="2600" b="1" i="1" dirty="0" smtClean="0">
                    <a:latin typeface="Cambria Math" charset="0"/>
                  </a:rPr>
                </a:br>
                <a14:m>
                  <m:oMath xmlns:m="http://schemas.openxmlformats.org/officeDocument/2006/math">
                    <m:r>
                      <a:rPr lang="en-US" sz="2600" b="1" i="1" smtClean="0">
                        <a:latin typeface="Cambria Math" charset="0"/>
                      </a:rPr>
                      <m:t>          </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𝑁𝑉𝑁</m:t>
                        </m:r>
                        <m:r>
                          <a:rPr lang="en-US" sz="2600" i="1">
                            <a:latin typeface="Cambria Math" charset="0"/>
                          </a:rPr>
                          <m:t>”</m:t>
                        </m:r>
                      </m:e>
                      <m:e>
                        <m:r>
                          <a:rPr lang="en-US" sz="2600" b="1" i="1">
                            <a:latin typeface="Cambria Math" charset="0"/>
                          </a:rPr>
                          <m:t>𝝀</m:t>
                        </m:r>
                      </m:e>
                    </m:d>
                    <m:r>
                      <a:rPr lang="en-US" sz="2600" b="0" i="1" smtClean="0">
                        <a:latin typeface="Cambria Math" charset="0"/>
                      </a:rPr>
                      <m:t>, </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𝑁𝑉𝑉</m:t>
                        </m:r>
                        <m:r>
                          <a:rPr lang="en-US" sz="2600" i="1">
                            <a:latin typeface="Cambria Math" charset="0"/>
                          </a:rPr>
                          <m:t>”</m:t>
                        </m:r>
                      </m:e>
                      <m:e>
                        <m:r>
                          <a:rPr lang="en-US" sz="2600" b="1" i="1">
                            <a:latin typeface="Cambria Math" charset="0"/>
                          </a:rPr>
                          <m:t>𝝀</m:t>
                        </m:r>
                      </m:e>
                    </m:d>
                    <m:r>
                      <a:rPr lang="en-US" sz="2600" b="1" i="1" smtClean="0">
                        <a:latin typeface="Cambria Math" charset="0"/>
                      </a:rPr>
                      <m:t>,</m:t>
                    </m:r>
                  </m:oMath>
                </a14:m>
                <a:r>
                  <a:rPr lang="en-US" sz="2600" b="1" dirty="0" smtClean="0"/>
                  <a:t> </a:t>
                </a:r>
                <a:br>
                  <a:rPr lang="en-US" sz="2600" b="1" dirty="0" smtClean="0"/>
                </a:br>
                <a14:m>
                  <m:oMath xmlns:m="http://schemas.openxmlformats.org/officeDocument/2006/math">
                    <m:r>
                      <a:rPr lang="en-US" sz="2600" b="1" i="0" smtClean="0">
                        <a:latin typeface="Cambria Math" charset="0"/>
                      </a:rPr>
                      <m:t>          </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𝑉𝑁𝑁</m:t>
                        </m:r>
                        <m:r>
                          <a:rPr lang="en-US" sz="2600" i="1">
                            <a:latin typeface="Cambria Math" charset="0"/>
                          </a:rPr>
                          <m:t>”</m:t>
                        </m:r>
                      </m:e>
                      <m:e>
                        <m:r>
                          <a:rPr lang="en-US" sz="2600" b="1" i="1">
                            <a:latin typeface="Cambria Math" charset="0"/>
                          </a:rPr>
                          <m:t>𝝀</m:t>
                        </m:r>
                      </m:e>
                    </m:d>
                    <m:r>
                      <a:rPr lang="en-US" sz="2600" b="0" i="1" smtClean="0">
                        <a:latin typeface="Cambria Math" charset="0"/>
                      </a:rPr>
                      <m:t>,</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𝑉𝑁𝑉</m:t>
                        </m:r>
                        <m:r>
                          <a:rPr lang="en-US" sz="2600" i="1">
                            <a:latin typeface="Cambria Math" charset="0"/>
                          </a:rPr>
                          <m:t>”</m:t>
                        </m:r>
                      </m:e>
                      <m:e>
                        <m:r>
                          <a:rPr lang="en-US" sz="2600" b="1" i="1">
                            <a:latin typeface="Cambria Math" charset="0"/>
                          </a:rPr>
                          <m:t>𝝀</m:t>
                        </m:r>
                      </m:e>
                    </m:d>
                  </m:oMath>
                </a14:m>
                <a:r>
                  <a:rPr lang="en-US" sz="2600" dirty="0" smtClean="0"/>
                  <a:t>, </a:t>
                </a:r>
                <a:br>
                  <a:rPr lang="en-US" sz="2600" dirty="0" smtClean="0"/>
                </a:br>
                <a:r>
                  <a:rPr lang="en-US" sz="2600" dirty="0" smtClean="0"/>
                  <a:t>       </a:t>
                </a:r>
                <a14:m>
                  <m:oMath xmlns:m="http://schemas.openxmlformats.org/officeDocument/2006/math">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𝑉𝑉𝑁</m:t>
                        </m:r>
                        <m:r>
                          <a:rPr lang="en-US" sz="2600" i="1">
                            <a:latin typeface="Cambria Math" charset="0"/>
                          </a:rPr>
                          <m:t>”</m:t>
                        </m:r>
                      </m:e>
                      <m:e>
                        <m:r>
                          <a:rPr lang="en-US" sz="2600" b="1" i="1">
                            <a:latin typeface="Cambria Math" charset="0"/>
                          </a:rPr>
                          <m:t>𝝀</m:t>
                        </m:r>
                      </m:e>
                    </m:d>
                    <m:r>
                      <a:rPr lang="en-US" sz="2600" b="1" i="1" smtClean="0">
                        <a:latin typeface="Cambria Math" charset="0"/>
                      </a:rPr>
                      <m:t>,</m:t>
                    </m:r>
                    <m:r>
                      <a:rPr lang="en-US" sz="2600" i="1">
                        <a:latin typeface="Cambria Math" charset="0"/>
                      </a:rPr>
                      <m:t>𝑃</m:t>
                    </m:r>
                    <m:d>
                      <m:dPr>
                        <m:sepChr m:val="∣"/>
                        <m:ctrlPr>
                          <a:rPr lang="en-US" sz="2600" i="1" smtClean="0">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𝑉𝑉𝑉</m:t>
                        </m:r>
                        <m:r>
                          <a:rPr lang="en-US" sz="2600" i="1">
                            <a:latin typeface="Cambria Math" charset="0"/>
                          </a:rPr>
                          <m:t>”</m:t>
                        </m:r>
                      </m:e>
                      <m:e>
                        <m:r>
                          <a:rPr lang="en-US" sz="2600" b="1" i="1">
                            <a:latin typeface="Cambria Math" charset="0"/>
                          </a:rPr>
                          <m:t>𝝀</m:t>
                        </m:r>
                      </m:e>
                    </m:d>
                  </m:oMath>
                </a14:m>
                <a:endParaRPr lang="en-US" sz="2600" dirty="0" smtClean="0"/>
              </a:p>
              <a:p>
                <a:pPr marL="0" indent="0">
                  <a:buNone/>
                </a:pPr>
                <a:endParaRPr lang="en-US" sz="2600" dirty="0"/>
              </a:p>
              <a:p>
                <a:pPr marL="0" indent="0">
                  <a:buNone/>
                </a:pPr>
                <a:endParaRPr lang="en-US" sz="3100" dirty="0" smtClean="0"/>
              </a:p>
              <a:p>
                <a:r>
                  <a:rPr lang="en-US" sz="3100" dirty="0" smtClean="0"/>
                  <a:t>We </a:t>
                </a:r>
                <a:r>
                  <a:rPr lang="en-US" sz="3100" dirty="0" smtClean="0"/>
                  <a:t>need an efficient algorithm</a:t>
                </a:r>
                <a:r>
                  <a:rPr lang="en-US" sz="2600" dirty="0" smtClean="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56" t="-161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35</a:t>
            </a:fld>
            <a:endParaRPr lang="en-US" dirty="0"/>
          </a:p>
        </p:txBody>
      </p:sp>
    </p:spTree>
    <p:extLst>
      <p:ext uri="{BB962C8B-B14F-4D97-AF65-F5344CB8AC3E}">
        <p14:creationId xmlns:p14="http://schemas.microsoft.com/office/powerpoint/2010/main" val="169866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rellis diagram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Goal: </a:t>
                </a:r>
                <a14:m>
                  <m:oMath xmlns:m="http://schemas.openxmlformats.org/officeDocument/2006/math">
                    <m:func>
                      <m:funcPr>
                        <m:ctrlPr>
                          <a:rPr lang="en-US" sz="2600" b="0" i="1" dirty="0" smtClean="0">
                            <a:latin typeface="Cambria Math" charset="0"/>
                          </a:rPr>
                        </m:ctrlPr>
                      </m:funcPr>
                      <m:fName>
                        <m:r>
                          <m:rPr>
                            <m:sty m:val="p"/>
                          </m:rPr>
                          <a:rPr lang="en-US" sz="2600" i="0" dirty="0" smtClean="0">
                            <a:latin typeface="Cambria Math" charset="0"/>
                          </a:rPr>
                          <m:t>arg</m:t>
                        </m:r>
                      </m:fName>
                      <m:e>
                        <m:func>
                          <m:funcPr>
                            <m:ctrlPr>
                              <a:rPr lang="en-US" sz="2600" b="0" i="1" dirty="0" smtClean="0">
                                <a:latin typeface="Cambria Math" charset="0"/>
                              </a:rPr>
                            </m:ctrlPr>
                          </m:funcPr>
                          <m:fName>
                            <m:limLow>
                              <m:limLowPr>
                                <m:ctrlPr>
                                  <a:rPr lang="en-US" sz="2600" b="0" i="1" dirty="0" smtClean="0">
                                    <a:latin typeface="Cambria Math" charset="0"/>
                                  </a:rPr>
                                </m:ctrlPr>
                              </m:limLowPr>
                              <m:e>
                                <m:r>
                                  <m:rPr>
                                    <m:sty m:val="p"/>
                                  </m:rPr>
                                  <a:rPr lang="en-US" sz="2600" b="0" i="0" dirty="0" smtClean="0">
                                    <a:latin typeface="Cambria Math" charset="0"/>
                                  </a:rPr>
                                  <m:t>max</m:t>
                                </m:r>
                              </m:e>
                              <m:lim>
                                <m:r>
                                  <a:rPr lang="en-US" sz="2600" b="1" i="1" dirty="0" smtClean="0">
                                    <a:latin typeface="Cambria Math" charset="0"/>
                                  </a:rPr>
                                  <m:t>𝒕</m:t>
                                </m:r>
                              </m:lim>
                            </m:limLow>
                          </m:fName>
                          <m:e>
                            <m:sSubSup>
                              <m:sSubSupPr>
                                <m:ctrlPr>
                                  <a:rPr lang="en-US" sz="2600" i="1">
                                    <a:latin typeface="Cambria Math" charset="0"/>
                                  </a:rPr>
                                </m:ctrlPr>
                              </m:sSubSupPr>
                              <m:e>
                                <m:r>
                                  <m:rPr>
                                    <m:sty m:val="p"/>
                                  </m:rPr>
                                  <a:rPr lang="en-US" sz="2600">
                                    <a:latin typeface="Cambria Math" charset="0"/>
                                  </a:rPr>
                                  <m:t>Π</m:t>
                                </m:r>
                              </m:e>
                              <m:sub>
                                <m:r>
                                  <a:rPr lang="en-US" sz="2600" i="1">
                                    <a:latin typeface="Cambria Math" charset="0"/>
                                  </a:rPr>
                                  <m:t>𝑖</m:t>
                                </m:r>
                                <m:r>
                                  <a:rPr lang="en-US" sz="2600" i="1">
                                    <a:latin typeface="Cambria Math" charset="0"/>
                                  </a:rPr>
                                  <m:t>=1</m:t>
                                </m:r>
                              </m:sub>
                              <m:sup>
                                <m:r>
                                  <a:rPr lang="en-US" sz="2600" i="1">
                                    <a:latin typeface="Cambria Math" charset="0"/>
                                  </a:rPr>
                                  <m:t>𝑛</m:t>
                                </m:r>
                              </m:sup>
                            </m:sSubSup>
                            <m:r>
                              <a:rPr lang="en-US" sz="2600" i="1">
                                <a:latin typeface="Cambria Math" charset="0"/>
                              </a:rPr>
                              <m:t>𝑃</m:t>
                            </m:r>
                            <m:d>
                              <m:dPr>
                                <m:ctrlPr>
                                  <a:rPr lang="en-US" sz="2600" i="1">
                                    <a:latin typeface="Cambria Math" charset="0"/>
                                  </a:rPr>
                                </m:ctrlPr>
                              </m:dPr>
                              <m:e>
                                <m:sSub>
                                  <m:sSubPr>
                                    <m:ctrlPr>
                                      <a:rPr lang="en-US" sz="2600" i="1">
                                        <a:latin typeface="Cambria Math" charset="0"/>
                                      </a:rPr>
                                    </m:ctrlPr>
                                  </m:sSubPr>
                                  <m:e>
                                    <m:r>
                                      <a:rPr lang="en-US" sz="2600" i="1">
                                        <a:latin typeface="Cambria Math" charset="0"/>
                                      </a:rPr>
                                      <m:t>𝑤</m:t>
                                    </m:r>
                                  </m:e>
                                  <m:sub>
                                    <m:r>
                                      <a:rPr lang="en-US" sz="2600" i="1">
                                        <a:latin typeface="Cambria Math" charset="0"/>
                                      </a:rPr>
                                      <m:t>𝑖</m:t>
                                    </m:r>
                                  </m:sub>
                                </m:sSub>
                              </m:e>
                              <m:e>
                                <m:sSub>
                                  <m:sSubPr>
                                    <m:ctrlPr>
                                      <a:rPr lang="en-US" sz="2600" i="1">
                                        <a:latin typeface="Cambria Math" charset="0"/>
                                      </a:rPr>
                                    </m:ctrlPr>
                                  </m:sSubPr>
                                  <m:e>
                                    <m:r>
                                      <a:rPr lang="en-US" sz="2600" i="1">
                                        <a:latin typeface="Cambria Math" charset="0"/>
                                      </a:rPr>
                                      <m:t>𝑡</m:t>
                                    </m:r>
                                  </m:e>
                                  <m:sub>
                                    <m:r>
                                      <a:rPr lang="en-US" sz="2600" i="1">
                                        <a:latin typeface="Cambria Math" charset="0"/>
                                      </a:rPr>
                                      <m:t>𝑖</m:t>
                                    </m:r>
                                  </m:sub>
                                </m:sSub>
                              </m:e>
                            </m:d>
                            <m:r>
                              <a:rPr lang="en-US" sz="2600" i="1">
                                <a:latin typeface="Cambria Math" charset="0"/>
                              </a:rPr>
                              <m:t>𝑃</m:t>
                            </m:r>
                            <m:d>
                              <m:dPr>
                                <m:ctrlPr>
                                  <a:rPr lang="en-US" sz="2600" i="1">
                                    <a:latin typeface="Cambria Math" charset="0"/>
                                  </a:rPr>
                                </m:ctrlPr>
                              </m:dPr>
                              <m:e>
                                <m:sSub>
                                  <m:sSubPr>
                                    <m:ctrlPr>
                                      <a:rPr lang="en-US" sz="2600" i="1">
                                        <a:latin typeface="Cambria Math" charset="0"/>
                                      </a:rPr>
                                    </m:ctrlPr>
                                  </m:sSubPr>
                                  <m:e>
                                    <m:r>
                                      <a:rPr lang="en-US" sz="2600" i="1">
                                        <a:latin typeface="Cambria Math" charset="0"/>
                                      </a:rPr>
                                      <m:t>𝑡</m:t>
                                    </m:r>
                                  </m:e>
                                  <m:sub>
                                    <m:r>
                                      <a:rPr lang="en-US" sz="2600" i="1">
                                        <a:latin typeface="Cambria Math" charset="0"/>
                                      </a:rPr>
                                      <m:t>𝑖</m:t>
                                    </m:r>
                                  </m:sub>
                                </m:sSub>
                                <m:r>
                                  <a:rPr lang="en-US" sz="2600" i="1">
                                    <a:latin typeface="Cambria Math" charset="0"/>
                                  </a:rPr>
                                  <m:t>∣</m:t>
                                </m:r>
                                <m:sSub>
                                  <m:sSubPr>
                                    <m:ctrlPr>
                                      <a:rPr lang="en-US" sz="2600" i="1">
                                        <a:latin typeface="Cambria Math" charset="0"/>
                                      </a:rPr>
                                    </m:ctrlPr>
                                  </m:sSubPr>
                                  <m:e>
                                    <m:r>
                                      <a:rPr lang="en-US" sz="2600" i="1">
                                        <a:latin typeface="Cambria Math" charset="0"/>
                                      </a:rPr>
                                      <m:t>𝑡</m:t>
                                    </m:r>
                                  </m:e>
                                  <m:sub>
                                    <m:r>
                                      <a:rPr lang="en-US" sz="2600" i="1">
                                        <a:latin typeface="Cambria Math" charset="0"/>
                                      </a:rPr>
                                      <m:t>𝑖</m:t>
                                    </m:r>
                                    <m:r>
                                      <a:rPr lang="en-US" sz="2600" i="1">
                                        <a:latin typeface="Cambria Math" charset="0"/>
                                      </a:rPr>
                                      <m:t>−1</m:t>
                                    </m:r>
                                  </m:sub>
                                </m:sSub>
                              </m:e>
                            </m:d>
                          </m:e>
                        </m:func>
                      </m:e>
                    </m:func>
                  </m:oMath>
                </a14:m>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36</a:t>
            </a:fld>
            <a:endParaRPr lang="en-US" dirty="0"/>
          </a:p>
        </p:txBody>
      </p:sp>
      <p:pic>
        <p:nvPicPr>
          <p:cNvPr id="8" name="Picture 7"/>
          <p:cNvPicPr>
            <a:picLocks noChangeAspect="1"/>
          </p:cNvPicPr>
          <p:nvPr/>
        </p:nvPicPr>
        <p:blipFill>
          <a:blip r:embed="rId3"/>
          <a:stretch>
            <a:fillRect/>
          </a:stretch>
        </p:blipFill>
        <p:spPr>
          <a:xfrm>
            <a:off x="1117231" y="2695584"/>
            <a:ext cx="6706649" cy="3571073"/>
          </a:xfrm>
          <a:prstGeom prst="rect">
            <a:avLst/>
          </a:prstGeom>
        </p:spPr>
      </p:pic>
      <p:sp>
        <p:nvSpPr>
          <p:cNvPr id="12" name="TextBox 11"/>
          <p:cNvSpPr txBox="1"/>
          <p:nvPr/>
        </p:nvSpPr>
        <p:spPr>
          <a:xfrm>
            <a:off x="7847937" y="2297927"/>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2161430" y="2145544"/>
                <a:ext cx="1633268" cy="276999"/>
              </a:xfrm>
              <a:prstGeom prst="rect">
                <a:avLst/>
              </a:prstGeom>
              <a:solidFill>
                <a:schemeClr val="accent1">
                  <a:lumMod val="20000"/>
                  <a:lumOff val="80000"/>
                </a:schemeClr>
              </a:solidFill>
              <a:ln>
                <a:solidFill>
                  <a:schemeClr val="accent1"/>
                </a:solidFill>
              </a:ln>
            </p:spPr>
            <p:txBody>
              <a:bodyPr wrap="none" lIns="0" tIns="0" rIns="0" bIns="0" rtlCol="0">
                <a:spAutoFit/>
              </a:bodyPr>
              <a:lstStyle/>
              <a:p>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2</m:t>
                        </m:r>
                      </m:sub>
                    </m:sSub>
                    <m:r>
                      <a:rPr lang="en-US" b="0" i="1" smtClean="0">
                        <a:latin typeface="Cambria Math" charset="0"/>
                      </a:rPr>
                      <m:t>=2|</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=1</m:t>
                    </m:r>
                  </m:oMath>
                </a14:m>
                <a:r>
                  <a:rPr lang="en-US" dirty="0" smtClean="0"/>
                  <a:t>)</a:t>
                </a:r>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161430" y="2145544"/>
                <a:ext cx="1633268" cy="276999"/>
              </a:xfrm>
              <a:prstGeom prst="rect">
                <a:avLst/>
              </a:prstGeom>
              <a:blipFill rotWithShape="0">
                <a:blip r:embed="rId4"/>
                <a:stretch>
                  <a:fillRect l="-4461" t="-25532" r="-7807" b="-46809"/>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529011" y="5557962"/>
                <a:ext cx="520405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𝑖</m:t>
                      </m:r>
                      <m:r>
                        <a:rPr lang="en-US" b="0" i="1" smtClean="0">
                          <a:latin typeface="Cambria Math" charset="0"/>
                        </a:rPr>
                        <m:t>=1                     </m:t>
                      </m:r>
                      <m:r>
                        <a:rPr lang="en-US" b="0" i="1" smtClean="0">
                          <a:latin typeface="Cambria Math" charset="0"/>
                        </a:rPr>
                        <m:t>𝑖</m:t>
                      </m:r>
                      <m:r>
                        <a:rPr lang="en-US" b="0" i="1" smtClean="0">
                          <a:latin typeface="Cambria Math" charset="0"/>
                        </a:rPr>
                        <m:t>=2                  </m:t>
                      </m:r>
                      <m:r>
                        <a:rPr lang="en-US" b="0" i="1" smtClean="0">
                          <a:latin typeface="Cambria Math" charset="0"/>
                        </a:rPr>
                        <m:t>𝑖</m:t>
                      </m:r>
                      <m:r>
                        <a:rPr lang="en-US" b="0" i="1" smtClean="0">
                          <a:latin typeface="Cambria Math" charset="0"/>
                        </a:rPr>
                        <m:t>=3                  </m:t>
                      </m:r>
                      <m:r>
                        <a:rPr lang="en-US" b="0" i="1" smtClean="0">
                          <a:latin typeface="Cambria Math" charset="0"/>
                        </a:rPr>
                        <m:t>𝑖</m:t>
                      </m:r>
                      <m:r>
                        <a:rPr lang="en-US" b="0" i="1" smtClean="0">
                          <a:latin typeface="Cambria Math" charset="0"/>
                        </a:rPr>
                        <m:t>=4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29011" y="5557962"/>
                <a:ext cx="5204052" cy="369332"/>
              </a:xfrm>
              <a:prstGeom prst="rect">
                <a:avLst/>
              </a:prstGeom>
              <a:blipFill rotWithShape="0">
                <a:blip r:embed="rId5"/>
                <a:stretch>
                  <a:fillRect t="-98333" b="-123333"/>
                </a:stretch>
              </a:blipFill>
            </p:spPr>
            <p:txBody>
              <a:bodyPr/>
              <a:lstStyle/>
              <a:p>
                <a:r>
                  <a:rPr lang="en-US">
                    <a:noFill/>
                  </a:rPr>
                  <a:t> </a:t>
                </a:r>
              </a:p>
            </p:txBody>
          </p:sp>
        </mc:Fallback>
      </mc:AlternateContent>
      <p:cxnSp>
        <p:nvCxnSpPr>
          <p:cNvPr id="18" name="Straight Arrow Connector 17"/>
          <p:cNvCxnSpPr>
            <a:stCxn id="15" idx="2"/>
          </p:cNvCxnSpPr>
          <p:nvPr/>
        </p:nvCxnSpPr>
        <p:spPr>
          <a:xfrm>
            <a:off x="2978064" y="2422543"/>
            <a:ext cx="439423" cy="9488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4356978" y="2284044"/>
                <a:ext cx="1787133"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3</m:t>
                        </m:r>
                      </m:sub>
                    </m:sSub>
                    <m:r>
                      <a:rPr lang="en-US" b="0" i="1" smtClean="0">
                        <a:latin typeface="Cambria Math" charset="0"/>
                      </a:rPr>
                      <m:t>=1|</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2</m:t>
                        </m:r>
                      </m:sub>
                    </m:sSub>
                    <m:r>
                      <a:rPr lang="en-US" b="0" i="1" smtClean="0">
                        <a:latin typeface="Cambria Math" charset="0"/>
                      </a:rPr>
                      <m:t>=1</m:t>
                    </m:r>
                  </m:oMath>
                </a14:m>
                <a:r>
                  <a:rPr lang="en-US" dirty="0" smtClean="0"/>
                  <a:t>)</a:t>
                </a:r>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4356978" y="2284044"/>
                <a:ext cx="1787133" cy="276999"/>
              </a:xfrm>
              <a:prstGeom prst="rect">
                <a:avLst/>
              </a:prstGeom>
              <a:blipFill rotWithShape="0">
                <a:blip r:embed="rId6"/>
                <a:stretch>
                  <a:fillRect l="-4068" t="-25532" b="-46809"/>
                </a:stretch>
              </a:blipFill>
              <a:ln>
                <a:solidFill>
                  <a:schemeClr val="accent1"/>
                </a:solidFill>
              </a:ln>
            </p:spPr>
            <p:txBody>
              <a:bodyPr/>
              <a:lstStyle/>
              <a:p>
                <a:r>
                  <a:rPr lang="en-US">
                    <a:noFill/>
                  </a:rPr>
                  <a:t> </a:t>
                </a:r>
              </a:p>
            </p:txBody>
          </p:sp>
        </mc:Fallback>
      </mc:AlternateContent>
      <p:cxnSp>
        <p:nvCxnSpPr>
          <p:cNvPr id="20" name="Straight Arrow Connector 19"/>
          <p:cNvCxnSpPr>
            <a:stCxn id="19" idx="2"/>
          </p:cNvCxnSpPr>
          <p:nvPr/>
        </p:nvCxnSpPr>
        <p:spPr>
          <a:xfrm flipH="1">
            <a:off x="5008287" y="2561043"/>
            <a:ext cx="242258" cy="5638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6917441" y="2186111"/>
                <a:ext cx="1557748" cy="276999"/>
              </a:xfrm>
              <a:prstGeom prst="rect">
                <a:avLst/>
              </a:prstGeom>
              <a:solidFill>
                <a:schemeClr val="accent2">
                  <a:lumMod val="40000"/>
                  <a:lumOff val="60000"/>
                </a:schemeClr>
              </a:solidFill>
              <a:ln>
                <a:solidFill>
                  <a:srgbClr val="FF0000"/>
                </a:solidFill>
              </a:ln>
            </p:spPr>
            <p:txBody>
              <a:bodyPr wrap="square" lIns="0" tIns="0" rIns="0" bIns="0" rtlCol="0">
                <a:spAutoFit/>
              </a:bodyPr>
              <a:lstStyle/>
              <a:p>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3</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3</m:t>
                        </m:r>
                      </m:sub>
                    </m:sSub>
                    <m:r>
                      <a:rPr lang="en-US" b="0" i="1" smtClean="0">
                        <a:latin typeface="Cambria Math" charset="0"/>
                      </a:rPr>
                      <m:t>=1</m:t>
                    </m:r>
                  </m:oMath>
                </a14:m>
                <a:r>
                  <a:rPr lang="en-US" dirty="0" smtClean="0"/>
                  <a:t>)</a:t>
                </a:r>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6917441" y="2186111"/>
                <a:ext cx="1557748" cy="276999"/>
              </a:xfrm>
              <a:prstGeom prst="rect">
                <a:avLst/>
              </a:prstGeom>
              <a:blipFill rotWithShape="0">
                <a:blip r:embed="rId7"/>
                <a:stretch>
                  <a:fillRect l="-4669" t="-25532" b="-46809"/>
                </a:stretch>
              </a:blipFill>
              <a:ln>
                <a:solidFill>
                  <a:srgbClr val="FF0000"/>
                </a:solidFill>
              </a:ln>
            </p:spPr>
            <p:txBody>
              <a:bodyPr/>
              <a:lstStyle/>
              <a:p>
                <a:r>
                  <a:rPr lang="en-US">
                    <a:noFill/>
                  </a:rPr>
                  <a:t> </a:t>
                </a:r>
              </a:p>
            </p:txBody>
          </p:sp>
        </mc:Fallback>
      </mc:AlternateContent>
      <p:cxnSp>
        <p:nvCxnSpPr>
          <p:cNvPr id="29" name="Straight Arrow Connector 28"/>
          <p:cNvCxnSpPr/>
          <p:nvPr/>
        </p:nvCxnSpPr>
        <p:spPr>
          <a:xfrm flipH="1">
            <a:off x="5923722" y="2332124"/>
            <a:ext cx="984723" cy="6257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7815268" y="3888635"/>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815268" y="3888635"/>
                <a:ext cx="250068" cy="276999"/>
              </a:xfrm>
              <a:prstGeom prst="rect">
                <a:avLst/>
              </a:prstGeom>
              <a:blipFill rotWithShape="0">
                <a:blip r:embed="rId8"/>
                <a:stretch>
                  <a:fillRect l="-7317" r="-7317"/>
                </a:stretch>
              </a:blipFill>
            </p:spPr>
            <p:txBody>
              <a:bodyPr/>
              <a:lstStyle/>
              <a:p>
                <a:r>
                  <a:rPr lang="en-US">
                    <a:noFill/>
                  </a:rPr>
                  <a:t> </a:t>
                </a:r>
              </a:p>
            </p:txBody>
          </p:sp>
        </mc:Fallback>
      </mc:AlternateContent>
    </p:spTree>
    <p:extLst>
      <p:ext uri="{BB962C8B-B14F-4D97-AF65-F5344CB8AC3E}">
        <p14:creationId xmlns:p14="http://schemas.microsoft.com/office/powerpoint/2010/main" val="85831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Trellis diagram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Goal: </a:t>
                </a:r>
                <a14:m>
                  <m:oMath xmlns:m="http://schemas.openxmlformats.org/officeDocument/2006/math">
                    <m:func>
                      <m:funcPr>
                        <m:ctrlPr>
                          <a:rPr lang="en-US" sz="2600" i="1" dirty="0">
                            <a:latin typeface="Cambria Math" charset="0"/>
                          </a:rPr>
                        </m:ctrlPr>
                      </m:funcPr>
                      <m:fName>
                        <m:r>
                          <m:rPr>
                            <m:sty m:val="p"/>
                          </m:rPr>
                          <a:rPr lang="en-US" sz="2600" dirty="0">
                            <a:latin typeface="Cambria Math" charset="0"/>
                          </a:rPr>
                          <m:t>arg</m:t>
                        </m:r>
                      </m:fName>
                      <m:e>
                        <m:func>
                          <m:funcPr>
                            <m:ctrlPr>
                              <a:rPr lang="en-US" sz="2600" i="1" dirty="0">
                                <a:latin typeface="Cambria Math" charset="0"/>
                              </a:rPr>
                            </m:ctrlPr>
                          </m:funcPr>
                          <m:fName>
                            <m:limLow>
                              <m:limLowPr>
                                <m:ctrlPr>
                                  <a:rPr lang="en-US" sz="2600" i="1" dirty="0">
                                    <a:latin typeface="Cambria Math" charset="0"/>
                                  </a:rPr>
                                </m:ctrlPr>
                              </m:limLowPr>
                              <m:e>
                                <m:r>
                                  <m:rPr>
                                    <m:sty m:val="p"/>
                                  </m:rPr>
                                  <a:rPr lang="en-US" sz="2600" dirty="0">
                                    <a:latin typeface="Cambria Math" charset="0"/>
                                  </a:rPr>
                                  <m:t>max</m:t>
                                </m:r>
                              </m:e>
                              <m:lim>
                                <m:r>
                                  <a:rPr lang="en-US" sz="2600" b="1" i="1" dirty="0">
                                    <a:latin typeface="Cambria Math" charset="0"/>
                                  </a:rPr>
                                  <m:t>𝒕</m:t>
                                </m:r>
                              </m:lim>
                            </m:limLow>
                          </m:fName>
                          <m:e>
                            <m:sSubSup>
                              <m:sSubSupPr>
                                <m:ctrlPr>
                                  <a:rPr lang="en-US" sz="2600" i="1">
                                    <a:latin typeface="Cambria Math" charset="0"/>
                                  </a:rPr>
                                </m:ctrlPr>
                              </m:sSubSupPr>
                              <m:e>
                                <m:r>
                                  <m:rPr>
                                    <m:sty m:val="p"/>
                                  </m:rPr>
                                  <a:rPr lang="en-US" sz="2600">
                                    <a:latin typeface="Cambria Math" charset="0"/>
                                  </a:rPr>
                                  <m:t>Π</m:t>
                                </m:r>
                              </m:e>
                              <m:sub>
                                <m:r>
                                  <a:rPr lang="en-US" sz="2600" i="1">
                                    <a:latin typeface="Cambria Math" charset="0"/>
                                  </a:rPr>
                                  <m:t>𝑖</m:t>
                                </m:r>
                                <m:r>
                                  <a:rPr lang="en-US" sz="2600" i="1">
                                    <a:latin typeface="Cambria Math" charset="0"/>
                                  </a:rPr>
                                  <m:t>=1</m:t>
                                </m:r>
                              </m:sub>
                              <m:sup>
                                <m:r>
                                  <a:rPr lang="en-US" sz="2600" i="1">
                                    <a:latin typeface="Cambria Math" charset="0"/>
                                  </a:rPr>
                                  <m:t>𝑛</m:t>
                                </m:r>
                              </m:sup>
                            </m:sSubSup>
                            <m:r>
                              <a:rPr lang="en-US" sz="2600" i="1">
                                <a:latin typeface="Cambria Math" charset="0"/>
                              </a:rPr>
                              <m:t>𝑃</m:t>
                            </m:r>
                            <m:d>
                              <m:dPr>
                                <m:ctrlPr>
                                  <a:rPr lang="en-US" sz="2600" i="1">
                                    <a:latin typeface="Cambria Math" charset="0"/>
                                  </a:rPr>
                                </m:ctrlPr>
                              </m:dPr>
                              <m:e>
                                <m:sSub>
                                  <m:sSubPr>
                                    <m:ctrlPr>
                                      <a:rPr lang="en-US" sz="2600" i="1">
                                        <a:latin typeface="Cambria Math" charset="0"/>
                                      </a:rPr>
                                    </m:ctrlPr>
                                  </m:sSubPr>
                                  <m:e>
                                    <m:r>
                                      <a:rPr lang="en-US" sz="2600" i="1">
                                        <a:latin typeface="Cambria Math" charset="0"/>
                                      </a:rPr>
                                      <m:t>𝑤</m:t>
                                    </m:r>
                                  </m:e>
                                  <m:sub>
                                    <m:r>
                                      <a:rPr lang="en-US" sz="2600" i="1">
                                        <a:latin typeface="Cambria Math" charset="0"/>
                                      </a:rPr>
                                      <m:t>𝑖</m:t>
                                    </m:r>
                                  </m:sub>
                                </m:sSub>
                              </m:e>
                              <m:e>
                                <m:sSub>
                                  <m:sSubPr>
                                    <m:ctrlPr>
                                      <a:rPr lang="en-US" sz="2600" i="1">
                                        <a:latin typeface="Cambria Math" charset="0"/>
                                      </a:rPr>
                                    </m:ctrlPr>
                                  </m:sSubPr>
                                  <m:e>
                                    <m:r>
                                      <a:rPr lang="en-US" sz="2600" i="1">
                                        <a:latin typeface="Cambria Math" charset="0"/>
                                      </a:rPr>
                                      <m:t>𝑡</m:t>
                                    </m:r>
                                  </m:e>
                                  <m:sub>
                                    <m:r>
                                      <a:rPr lang="en-US" sz="2600" i="1">
                                        <a:latin typeface="Cambria Math" charset="0"/>
                                      </a:rPr>
                                      <m:t>𝑖</m:t>
                                    </m:r>
                                  </m:sub>
                                </m:sSub>
                              </m:e>
                            </m:d>
                            <m:r>
                              <a:rPr lang="en-US" sz="2600" i="1">
                                <a:latin typeface="Cambria Math" charset="0"/>
                              </a:rPr>
                              <m:t>𝑃</m:t>
                            </m:r>
                            <m:d>
                              <m:dPr>
                                <m:ctrlPr>
                                  <a:rPr lang="en-US" sz="2600" i="1">
                                    <a:latin typeface="Cambria Math" charset="0"/>
                                  </a:rPr>
                                </m:ctrlPr>
                              </m:dPr>
                              <m:e>
                                <m:sSub>
                                  <m:sSubPr>
                                    <m:ctrlPr>
                                      <a:rPr lang="en-US" sz="2600" i="1">
                                        <a:latin typeface="Cambria Math" charset="0"/>
                                      </a:rPr>
                                    </m:ctrlPr>
                                  </m:sSubPr>
                                  <m:e>
                                    <m:r>
                                      <a:rPr lang="en-US" sz="2600" i="1">
                                        <a:latin typeface="Cambria Math" charset="0"/>
                                      </a:rPr>
                                      <m:t>𝑡</m:t>
                                    </m:r>
                                  </m:e>
                                  <m:sub>
                                    <m:r>
                                      <a:rPr lang="en-US" sz="2600" i="1">
                                        <a:latin typeface="Cambria Math" charset="0"/>
                                      </a:rPr>
                                      <m:t>𝑖</m:t>
                                    </m:r>
                                  </m:sub>
                                </m:sSub>
                                <m:r>
                                  <a:rPr lang="en-US" sz="2600" i="1">
                                    <a:latin typeface="Cambria Math" charset="0"/>
                                  </a:rPr>
                                  <m:t>∣</m:t>
                                </m:r>
                                <m:sSub>
                                  <m:sSubPr>
                                    <m:ctrlPr>
                                      <a:rPr lang="en-US" sz="2600" i="1">
                                        <a:latin typeface="Cambria Math" charset="0"/>
                                      </a:rPr>
                                    </m:ctrlPr>
                                  </m:sSubPr>
                                  <m:e>
                                    <m:r>
                                      <a:rPr lang="en-US" sz="2600" i="1">
                                        <a:latin typeface="Cambria Math" charset="0"/>
                                      </a:rPr>
                                      <m:t>𝑡</m:t>
                                    </m:r>
                                  </m:e>
                                  <m:sub>
                                    <m:r>
                                      <a:rPr lang="en-US" sz="2600" i="1">
                                        <a:latin typeface="Cambria Math" charset="0"/>
                                      </a:rPr>
                                      <m:t>𝑖</m:t>
                                    </m:r>
                                    <m:r>
                                      <a:rPr lang="en-US" sz="2600" i="1">
                                        <a:latin typeface="Cambria Math" charset="0"/>
                                      </a:rPr>
                                      <m:t>−1</m:t>
                                    </m:r>
                                  </m:sub>
                                </m:sSub>
                              </m:e>
                            </m:d>
                          </m:e>
                        </m:func>
                      </m:e>
                    </m:func>
                  </m:oMath>
                </a14:m>
                <a:endParaRPr lang="en-US" sz="2600" dirty="0" smtClean="0"/>
              </a:p>
              <a:p>
                <a:r>
                  <a:rPr lang="en-US" sz="2600" dirty="0" smtClean="0"/>
                  <a:t>Find the best path!</a:t>
                </a: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62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37</a:t>
            </a:fld>
            <a:endParaRPr lang="en-US" dirty="0"/>
          </a:p>
        </p:txBody>
      </p:sp>
      <p:pic>
        <p:nvPicPr>
          <p:cNvPr id="8" name="Picture 7"/>
          <p:cNvPicPr>
            <a:picLocks noChangeAspect="1"/>
          </p:cNvPicPr>
          <p:nvPr/>
        </p:nvPicPr>
        <p:blipFill>
          <a:blip r:embed="rId3"/>
          <a:stretch>
            <a:fillRect/>
          </a:stretch>
        </p:blipFill>
        <p:spPr>
          <a:xfrm>
            <a:off x="1117231" y="2695584"/>
            <a:ext cx="6706649" cy="3571073"/>
          </a:xfrm>
          <a:prstGeom prst="rect">
            <a:avLst/>
          </a:prstGeom>
        </p:spPr>
      </p:pic>
      <p:sp>
        <p:nvSpPr>
          <p:cNvPr id="12" name="TextBox 11"/>
          <p:cNvSpPr txBox="1"/>
          <p:nvPr/>
        </p:nvSpPr>
        <p:spPr>
          <a:xfrm>
            <a:off x="7847937" y="2297927"/>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529011" y="5557962"/>
                <a:ext cx="520405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𝑖</m:t>
                      </m:r>
                      <m:r>
                        <a:rPr lang="en-US" b="0" i="1" smtClean="0">
                          <a:latin typeface="Cambria Math" charset="0"/>
                        </a:rPr>
                        <m:t>=1                     </m:t>
                      </m:r>
                      <m:r>
                        <a:rPr lang="en-US" b="0" i="1" smtClean="0">
                          <a:latin typeface="Cambria Math" charset="0"/>
                        </a:rPr>
                        <m:t>𝑖</m:t>
                      </m:r>
                      <m:r>
                        <a:rPr lang="en-US" b="0" i="1" smtClean="0">
                          <a:latin typeface="Cambria Math" charset="0"/>
                        </a:rPr>
                        <m:t>=2                  </m:t>
                      </m:r>
                      <m:r>
                        <a:rPr lang="en-US" b="0" i="1" smtClean="0">
                          <a:latin typeface="Cambria Math" charset="0"/>
                        </a:rPr>
                        <m:t>𝑖</m:t>
                      </m:r>
                      <m:r>
                        <a:rPr lang="en-US" b="0" i="1" smtClean="0">
                          <a:latin typeface="Cambria Math" charset="0"/>
                        </a:rPr>
                        <m:t>=3                  </m:t>
                      </m:r>
                      <m:r>
                        <a:rPr lang="en-US" b="0" i="1" smtClean="0">
                          <a:latin typeface="Cambria Math" charset="0"/>
                        </a:rPr>
                        <m:t>𝑖</m:t>
                      </m:r>
                      <m:r>
                        <a:rPr lang="en-US" b="0" i="1" smtClean="0">
                          <a:latin typeface="Cambria Math" charset="0"/>
                        </a:rPr>
                        <m:t>=4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29011" y="5557962"/>
                <a:ext cx="5204052" cy="369332"/>
              </a:xfrm>
              <a:prstGeom prst="rect">
                <a:avLst/>
              </a:prstGeom>
              <a:blipFill rotWithShape="0">
                <a:blip r:embed="rId4"/>
                <a:stretch>
                  <a:fillRect t="-98333" b="-123333"/>
                </a:stretch>
              </a:blipFill>
            </p:spPr>
            <p:txBody>
              <a:bodyPr/>
              <a:lstStyle/>
              <a:p>
                <a:r>
                  <a:rPr lang="en-US">
                    <a:noFill/>
                  </a:rPr>
                  <a:t> </a:t>
                </a:r>
              </a:p>
            </p:txBody>
          </p:sp>
        </mc:Fallback>
      </mc:AlternateContent>
      <p:cxnSp>
        <p:nvCxnSpPr>
          <p:cNvPr id="7" name="Straight Arrow Connector 6"/>
          <p:cNvCxnSpPr/>
          <p:nvPr/>
        </p:nvCxnSpPr>
        <p:spPr>
          <a:xfrm flipV="1">
            <a:off x="1566407" y="3256060"/>
            <a:ext cx="1226277" cy="7315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93057" y="3256060"/>
            <a:ext cx="1184744" cy="6957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651513" y="4047214"/>
            <a:ext cx="1049572" cy="79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997385" y="3265502"/>
            <a:ext cx="1100881" cy="6736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2712744"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12743"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12743"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58788"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58787"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58787"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0915"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0914"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0914"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59368"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59367"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59367"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grpSp>
        <p:nvGrpSpPr>
          <p:cNvPr id="17" name="Group 16"/>
          <p:cNvGrpSpPr/>
          <p:nvPr/>
        </p:nvGrpSpPr>
        <p:grpSpPr>
          <a:xfrm>
            <a:off x="1566407" y="4055166"/>
            <a:ext cx="5500911" cy="881331"/>
            <a:chOff x="1566407" y="4055166"/>
            <a:chExt cx="5500911" cy="881331"/>
          </a:xfrm>
        </p:grpSpPr>
        <p:cxnSp>
          <p:nvCxnSpPr>
            <p:cNvPr id="46" name="Straight Arrow Connector 45"/>
            <p:cNvCxnSpPr>
              <a:endCxn id="34" idx="1"/>
            </p:cNvCxnSpPr>
            <p:nvPr/>
          </p:nvCxnSpPr>
          <p:spPr>
            <a:xfrm>
              <a:off x="1566407" y="4055166"/>
              <a:ext cx="1202032" cy="7544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3085602" y="4159899"/>
              <a:ext cx="1160773" cy="73507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4622222" y="4188428"/>
              <a:ext cx="1102339" cy="6449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6045090" y="4934587"/>
              <a:ext cx="1022228" cy="19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p:cNvSpPr txBox="1"/>
              <p:nvPr/>
            </p:nvSpPr>
            <p:spPr>
              <a:xfrm>
                <a:off x="7815268" y="3888635"/>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7815268" y="3888635"/>
                <a:ext cx="250068" cy="276999"/>
              </a:xfrm>
              <a:prstGeom prst="rect">
                <a:avLst/>
              </a:prstGeom>
              <a:blipFill rotWithShape="0">
                <a:blip r:embed="rId5"/>
                <a:stretch>
                  <a:fillRect l="-7317" r="-7317"/>
                </a:stretch>
              </a:blipFill>
            </p:spPr>
            <p:txBody>
              <a:bodyPr/>
              <a:lstStyle/>
              <a:p>
                <a:r>
                  <a:rPr lang="en-US">
                    <a:noFill/>
                  </a:rPr>
                  <a:t> </a:t>
                </a:r>
              </a:p>
            </p:txBody>
          </p:sp>
        </mc:Fallback>
      </mc:AlternateContent>
    </p:spTree>
    <p:extLst>
      <p:ext uri="{BB962C8B-B14F-4D97-AF65-F5344CB8AC3E}">
        <p14:creationId xmlns:p14="http://schemas.microsoft.com/office/powerpoint/2010/main" val="10189341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programming again!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Recursively decompose a problem into smaller sub-problems</a:t>
                </a:r>
              </a:p>
              <a:p>
                <a:r>
                  <a:rPr lang="en-US" dirty="0" smtClean="0"/>
                  <a:t>Similar to mathematical induction</a:t>
                </a:r>
              </a:p>
              <a:p>
                <a:pPr lvl="1"/>
                <a:r>
                  <a:rPr lang="en-US" dirty="0" smtClean="0">
                    <a:solidFill>
                      <a:srgbClr val="3C58AD"/>
                    </a:solidFill>
                  </a:rPr>
                  <a:t>Base step</a:t>
                </a:r>
                <a:r>
                  <a:rPr lang="en-US" dirty="0" smtClean="0"/>
                  <a:t>: initial values for </a:t>
                </a:r>
                <a14:m>
                  <m:oMath xmlns:m="http://schemas.openxmlformats.org/officeDocument/2006/math">
                    <m:r>
                      <a:rPr lang="en-US" b="0" i="1" smtClean="0">
                        <a:latin typeface="Cambria Math" charset="0"/>
                      </a:rPr>
                      <m:t>𝑖</m:t>
                    </m:r>
                    <m:r>
                      <a:rPr lang="en-US" b="0" i="1" smtClean="0">
                        <a:latin typeface="Cambria Math" charset="0"/>
                      </a:rPr>
                      <m:t>=1</m:t>
                    </m:r>
                  </m:oMath>
                </a14:m>
                <a:endParaRPr lang="en-US" dirty="0" smtClean="0"/>
              </a:p>
              <a:p>
                <a:pPr lvl="1"/>
                <a:r>
                  <a:rPr lang="en-US" dirty="0">
                    <a:solidFill>
                      <a:srgbClr val="3C58AD"/>
                    </a:solidFill>
                  </a:rPr>
                  <a:t>Inductive </a:t>
                </a:r>
                <a:r>
                  <a:rPr lang="en-US" dirty="0" smtClean="0">
                    <a:solidFill>
                      <a:srgbClr val="3C58AD"/>
                    </a:solidFill>
                  </a:rPr>
                  <a:t>step</a:t>
                </a:r>
                <a:r>
                  <a:rPr lang="en-US" dirty="0" smtClean="0"/>
                  <a:t>: assume we know the values for </a:t>
                </a:r>
                <a14:m>
                  <m:oMath xmlns:m="http://schemas.openxmlformats.org/officeDocument/2006/math">
                    <m:r>
                      <a:rPr lang="en-US" i="1">
                        <a:latin typeface="Cambria Math" charset="0"/>
                      </a:rPr>
                      <m:t>𝑖</m:t>
                    </m:r>
                    <m:r>
                      <a:rPr lang="en-US" i="1">
                        <a:latin typeface="Cambria Math" charset="0"/>
                      </a:rPr>
                      <m:t>=</m:t>
                    </m:r>
                    <m:r>
                      <a:rPr lang="en-US" b="0" i="1" smtClean="0">
                        <a:latin typeface="Cambria Math" charset="0"/>
                      </a:rPr>
                      <m:t>𝑘</m:t>
                    </m:r>
                  </m:oMath>
                </a14:m>
                <a:r>
                  <a:rPr lang="en-US" dirty="0" smtClean="0"/>
                  <a:t>, let’s compute </a:t>
                </a:r>
                <a14:m>
                  <m:oMath xmlns:m="http://schemas.openxmlformats.org/officeDocument/2006/math">
                    <m:r>
                      <a:rPr lang="en-US" i="1">
                        <a:latin typeface="Cambria Math" charset="0"/>
                      </a:rPr>
                      <m:t>𝑖</m:t>
                    </m:r>
                    <m:r>
                      <a:rPr lang="en-US" i="1">
                        <a:latin typeface="Cambria Math" charset="0"/>
                      </a:rPr>
                      <m:t>=</m:t>
                    </m:r>
                    <m:r>
                      <a:rPr lang="en-US" b="0" i="1" smtClean="0">
                        <a:latin typeface="Cambria Math" charset="0"/>
                      </a:rPr>
                      <m:t>𝑘</m:t>
                    </m:r>
                    <m:r>
                      <a:rPr lang="en-US" b="0" i="1" smtClean="0">
                        <a:latin typeface="Cambria Math" charset="0"/>
                      </a:rPr>
                      <m:t>+1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r="-3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38</a:t>
            </a:fld>
            <a:endParaRPr lang="en-US" dirty="0"/>
          </a:p>
        </p:txBody>
      </p:sp>
    </p:spTree>
    <p:extLst>
      <p:ext uri="{BB962C8B-B14F-4D97-AF65-F5344CB8AC3E}">
        <p14:creationId xmlns:p14="http://schemas.microsoft.com/office/powerpoint/2010/main" val="11908343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a:xfrm>
            <a:off x="4087971" y="2277185"/>
            <a:ext cx="3910476" cy="6156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Viterbi algorithm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800" dirty="0" smtClean="0">
                    <a:solidFill>
                      <a:srgbClr val="3C58AD"/>
                    </a:solidFill>
                  </a:rPr>
                  <a:t>Inductive step</a:t>
                </a:r>
                <a:r>
                  <a:rPr lang="en-US" sz="2800" dirty="0" smtClean="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r>
                      <a:rPr lang="en-US" sz="2800" b="0" i="1" smtClean="0">
                        <a:latin typeface="Cambria Math" charset="0"/>
                      </a:rPr>
                      <m:t>−1</m:t>
                    </m:r>
                  </m:oMath>
                </a14:m>
                <a:r>
                  <a:rPr lang="en-US" sz="2600" i="1" dirty="0" smtClean="0">
                    <a:latin typeface="Cambria Math" charset="0"/>
                  </a:rPr>
                  <a:t> to </a:t>
                </a:r>
                <a:r>
                  <a:rPr lang="en-US" sz="2600" i="1" dirty="0" err="1" smtClean="0">
                    <a:latin typeface="Cambria Math" charset="0"/>
                  </a:rPr>
                  <a:t>i</a:t>
                </a:r>
                <a:r>
                  <a:rPr lang="en-US" sz="2600" i="1" dirty="0" smtClean="0">
                    <a:latin typeface="Cambria Math" charset="0"/>
                  </a:rPr>
                  <a:t> = </a:t>
                </a:r>
                <a:r>
                  <a:rPr lang="en-US" sz="2600" i="1" dirty="0" smtClean="0">
                    <a:latin typeface="Cambria Math" charset="0"/>
                  </a:rPr>
                  <a:t>k </a:t>
                </a:r>
                <a:endParaRPr lang="en-US" sz="2600" i="1" dirty="0" smtClean="0">
                  <a:latin typeface="Cambria Math" charset="0"/>
                </a:endParaRPr>
              </a:p>
              <a:p>
                <a14:m>
                  <m:oMath xmlns:m="http://schemas.openxmlformats.org/officeDocument/2006/math">
                    <m:sSup>
                      <m:sSupPr>
                        <m:ctrlPr>
                          <a:rPr lang="en-US" sz="2400" b="1" i="1" smtClean="0">
                            <a:latin typeface="Cambria Math" charset="0"/>
                          </a:rPr>
                        </m:ctrlPr>
                      </m:sSupPr>
                      <m:e>
                        <m:r>
                          <a:rPr lang="en-US" sz="2400" b="1" i="1">
                            <a:latin typeface="Cambria Math" charset="0"/>
                          </a:rPr>
                          <m:t>𝒕</m:t>
                        </m:r>
                      </m:e>
                      <m:sup>
                        <m:r>
                          <a:rPr lang="en-US" sz="2400" b="0" i="1" smtClean="0">
                            <a:latin typeface="Cambria Math" charset="0"/>
                          </a:rPr>
                          <m:t>𝑘</m:t>
                        </m:r>
                      </m:sup>
                    </m:sSup>
                  </m:oMath>
                </a14:m>
                <a:r>
                  <a:rPr lang="en-US" sz="2400" dirty="0" smtClean="0">
                    <a:latin typeface="Cambria Math" charset="0"/>
                  </a:rPr>
                  <a:t> : tag sequence with length </a:t>
                </a:r>
                <a14:m>
                  <m:oMath xmlns:m="http://schemas.openxmlformats.org/officeDocument/2006/math">
                    <m:r>
                      <a:rPr lang="en-US" sz="2400" b="0" i="1">
                        <a:latin typeface="Cambria Math" charset="0"/>
                      </a:rPr>
                      <m:t>𝑘</m:t>
                    </m:r>
                  </m:oMath>
                </a14:m>
                <a:r>
                  <a:rPr lang="en-US" sz="2400" dirty="0" smtClean="0">
                    <a:latin typeface="Cambria Math" charset="0"/>
                  </a:rPr>
                  <a:t>, </a:t>
                </a:r>
                <a14:m>
                  <m:oMath xmlns:m="http://schemas.openxmlformats.org/officeDocument/2006/math">
                    <m:sSup>
                      <m:sSupPr>
                        <m:ctrlPr>
                          <a:rPr lang="en-US" sz="2400" b="0" i="1" smtClean="0">
                            <a:latin typeface="Cambria Math" charset="0"/>
                          </a:rPr>
                        </m:ctrlPr>
                      </m:sSupPr>
                      <m:e>
                        <m:r>
                          <a:rPr lang="en-US" sz="2400" b="1" i="1" smtClean="0">
                            <a:latin typeface="Cambria Math" charset="0"/>
                          </a:rPr>
                          <m:t>𝒘</m:t>
                        </m:r>
                      </m:e>
                      <m:sup>
                        <m:r>
                          <a:rPr lang="en-US" sz="2400" b="0" i="1" smtClean="0">
                            <a:latin typeface="Cambria Math" charset="0"/>
                          </a:rPr>
                          <m:t>𝑘</m:t>
                        </m:r>
                      </m:sup>
                    </m:s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𝑤</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𝑤</m:t>
                        </m:r>
                      </m:e>
                      <m:sub>
                        <m:r>
                          <a:rPr lang="en-US" sz="2400" b="0" i="1" smtClean="0">
                            <a:latin typeface="Cambria Math" charset="0"/>
                          </a:rPr>
                          <m:t>2</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𝑤</m:t>
                        </m:r>
                      </m:e>
                      <m:sub>
                        <m:r>
                          <a:rPr lang="en-US" sz="2400" b="0" i="1" smtClean="0">
                            <a:latin typeface="Cambria Math" charset="0"/>
                          </a:rPr>
                          <m:t>𝑘</m:t>
                        </m:r>
                      </m:sub>
                    </m:sSub>
                  </m:oMath>
                </a14:m>
                <a:endParaRPr lang="en-US" sz="2400" dirty="0" smtClean="0">
                  <a:latin typeface="Cambria Math" charset="0"/>
                </a:endParaRPr>
              </a:p>
              <a:p>
                <a14:m>
                  <m:oMath xmlns:m="http://schemas.openxmlformats.org/officeDocument/2006/math">
                    <m:func>
                      <m:funcPr>
                        <m:ctrlPr>
                          <a:rPr lang="en-US" sz="2400" i="1">
                            <a:latin typeface="Cambria Math" charset="0"/>
                          </a:rPr>
                        </m:ctrlPr>
                      </m:funcPr>
                      <m:fName>
                        <m:limLow>
                          <m:limLowPr>
                            <m:ctrlPr>
                              <a:rPr lang="en-US" sz="2400" i="1">
                                <a:latin typeface="Cambria Math" charset="0"/>
                              </a:rPr>
                            </m:ctrlPr>
                          </m:limLowPr>
                          <m:e>
                            <m:r>
                              <m:rPr>
                                <m:sty m:val="p"/>
                              </m:rPr>
                              <a:rPr lang="en-US" sz="2400">
                                <a:latin typeface="Cambria Math" charset="0"/>
                              </a:rPr>
                              <m:t>max</m:t>
                            </m:r>
                          </m:e>
                          <m:lim>
                            <m:sSup>
                              <m:sSupPr>
                                <m:ctrlPr>
                                  <a:rPr lang="en-US" sz="2400" b="1" i="1">
                                    <a:latin typeface="Cambria Math" charset="0"/>
                                  </a:rPr>
                                </m:ctrlPr>
                              </m:sSupPr>
                              <m:e>
                                <m:r>
                                  <a:rPr lang="en-US" sz="2400" b="1" i="1">
                                    <a:latin typeface="Cambria Math" charset="0"/>
                                  </a:rPr>
                                  <m:t>𝒕</m:t>
                                </m:r>
                              </m:e>
                              <m:sup>
                                <m:r>
                                  <a:rPr lang="en-US" sz="2400" b="1" i="1">
                                    <a:latin typeface="Cambria Math" charset="0"/>
                                  </a:rPr>
                                  <m:t>𝒌</m:t>
                                </m:r>
                              </m:sup>
                            </m:sSup>
                          </m:lim>
                        </m:limLow>
                      </m:fName>
                      <m:e>
                        <m:r>
                          <a:rPr lang="en-US" sz="2400" i="1">
                            <a:latin typeface="Cambria Math" charset="0"/>
                          </a:rPr>
                          <m:t>𝑃</m:t>
                        </m:r>
                        <m:r>
                          <a:rPr lang="en-US" sz="2400" i="1">
                            <a:latin typeface="Cambria Math" charset="0"/>
                          </a:rPr>
                          <m:t>(</m:t>
                        </m:r>
                        <m:sSup>
                          <m:sSupPr>
                            <m:ctrlPr>
                              <a:rPr lang="en-US" sz="2400" b="1" i="1">
                                <a:latin typeface="Cambria Math" charset="0"/>
                              </a:rPr>
                            </m:ctrlPr>
                          </m:sSupPr>
                          <m:e>
                            <m:r>
                              <a:rPr lang="en-US" sz="2400" b="1" i="1">
                                <a:latin typeface="Cambria Math" charset="0"/>
                              </a:rPr>
                              <m:t>𝒕</m:t>
                            </m:r>
                          </m:e>
                          <m:sup>
                            <m:r>
                              <a:rPr lang="en-US" sz="2400" i="1">
                                <a:latin typeface="Cambria Math" charset="0"/>
                              </a:rPr>
                              <m:t>𝑘</m:t>
                            </m:r>
                          </m:sup>
                        </m:sSup>
                        <m:r>
                          <a:rPr lang="en-US" sz="2400" b="1" i="1">
                            <a:latin typeface="Cambria Math" charset="0"/>
                          </a:rPr>
                          <m:t>, </m:t>
                        </m:r>
                        <m:sSup>
                          <m:sSupPr>
                            <m:ctrlPr>
                              <a:rPr lang="en-US" sz="2400" b="1" i="1">
                                <a:latin typeface="Cambria Math" charset="0"/>
                              </a:rPr>
                            </m:ctrlPr>
                          </m:sSupPr>
                          <m:e>
                            <m:r>
                              <a:rPr lang="en-US" sz="2400" b="1" i="1">
                                <a:latin typeface="Cambria Math" charset="0"/>
                              </a:rPr>
                              <m:t>𝒘</m:t>
                            </m:r>
                          </m:e>
                          <m:sup>
                            <m:r>
                              <a:rPr lang="en-US" sz="2400" b="1" i="1">
                                <a:latin typeface="Cambria Math" charset="0"/>
                              </a:rPr>
                              <m:t>𝒌</m:t>
                            </m:r>
                          </m:sup>
                        </m:sSup>
                        <m:r>
                          <a:rPr lang="en-US" sz="2400" i="1">
                            <a:latin typeface="Cambria Math" charset="0"/>
                          </a:rPr>
                          <m:t>)</m:t>
                        </m:r>
                      </m:e>
                    </m:func>
                    <m:r>
                      <a:rPr lang="en-US" sz="2400" b="0" i="1" dirty="0" smtClean="0">
                        <a:latin typeface="Cambria Math" charset="0"/>
                      </a:rPr>
                      <m:t>=</m:t>
                    </m:r>
                    <m:func>
                      <m:funcPr>
                        <m:ctrlPr>
                          <a:rPr lang="en-US" sz="2400" i="1">
                            <a:latin typeface="Cambria Math" charset="0"/>
                          </a:rPr>
                        </m:ctrlPr>
                      </m:funcPr>
                      <m:fName>
                        <m:r>
                          <a:rPr lang="en-US" sz="2400" b="0" i="1" smtClean="0">
                            <a:latin typeface="Cambria Math" charset="0"/>
                          </a:rPr>
                          <m:t>𝑚𝑎</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𝑞</m:t>
                            </m:r>
                          </m:sub>
                        </m:sSub>
                      </m:fName>
                      <m:e>
                        <m:func>
                          <m:funcPr>
                            <m:ctrlPr>
                              <a:rPr lang="en-US" sz="2400" b="0" i="1" smtClean="0">
                                <a:latin typeface="Cambria Math" charset="0"/>
                              </a:rPr>
                            </m:ctrlPr>
                          </m:funcPr>
                          <m:fName>
                            <m:limLow>
                              <m:limLowPr>
                                <m:ctrlPr>
                                  <a:rPr lang="en-US" sz="2400" b="0" i="1" smtClean="0">
                                    <a:latin typeface="Cambria Math" charset="0"/>
                                  </a:rPr>
                                </m:ctrlPr>
                              </m:limLowPr>
                              <m:e>
                                <m:r>
                                  <m:rPr>
                                    <m:sty m:val="p"/>
                                  </m:rPr>
                                  <a:rPr lang="en-US" sz="2400" b="0" i="0" smtClean="0">
                                    <a:latin typeface="Cambria Math" charset="0"/>
                                  </a:rPr>
                                  <m:t>max</m:t>
                                </m:r>
                              </m:e>
                              <m:lim>
                                <m:sSup>
                                  <m:sSupPr>
                                    <m:ctrlPr>
                                      <a:rPr lang="en-US" sz="2400" b="1" i="1" smtClean="0">
                                        <a:latin typeface="Cambria Math" charset="0"/>
                                      </a:rPr>
                                    </m:ctrlPr>
                                  </m:sSupPr>
                                  <m:e>
                                    <m:r>
                                      <a:rPr lang="en-US" sz="2400" b="1" i="1" smtClean="0">
                                        <a:latin typeface="Cambria Math" charset="0"/>
                                      </a:rPr>
                                      <m:t>𝒕</m:t>
                                    </m:r>
                                  </m:e>
                                  <m:sup>
                                    <m:r>
                                      <a:rPr lang="en-US" sz="2400" b="1" i="1" smtClean="0">
                                        <a:latin typeface="Cambria Math" charset="0"/>
                                      </a:rPr>
                                      <m:t>𝒌</m:t>
                                    </m:r>
                                    <m:r>
                                      <a:rPr lang="en-US" sz="2400" b="1" i="1" smtClean="0">
                                        <a:latin typeface="Cambria Math" charset="0"/>
                                      </a:rPr>
                                      <m:t>−</m:t>
                                    </m:r>
                                    <m:r>
                                      <a:rPr lang="en-US" sz="2400" b="1" i="1" smtClean="0">
                                        <a:latin typeface="Cambria Math" charset="0"/>
                                      </a:rPr>
                                      <m:t>𝟏</m:t>
                                    </m:r>
                                  </m:sup>
                                </m:sSup>
                              </m:lim>
                            </m:limLow>
                          </m:fName>
                          <m:e>
                            <m:r>
                              <a:rPr lang="en-US" sz="2400" i="1">
                                <a:latin typeface="Cambria Math" charset="0"/>
                              </a:rPr>
                              <m:t>𝑃</m:t>
                            </m:r>
                            <m:r>
                              <a:rPr lang="en-US" sz="2400" i="1">
                                <a:latin typeface="Cambria Math" charset="0"/>
                              </a:rPr>
                              <m:t>(</m:t>
                            </m:r>
                            <m:sSup>
                              <m:sSupPr>
                                <m:ctrlPr>
                                  <a:rPr lang="en-US" sz="2400" b="1" i="1">
                                    <a:latin typeface="Cambria Math" charset="0"/>
                                  </a:rPr>
                                </m:ctrlPr>
                              </m:sSupPr>
                              <m:e>
                                <m:r>
                                  <a:rPr lang="en-US" sz="2400" b="1" i="1">
                                    <a:latin typeface="Cambria Math" charset="0"/>
                                  </a:rPr>
                                  <m:t>𝒕</m:t>
                                </m:r>
                              </m:e>
                              <m:sup>
                                <m:r>
                                  <a:rPr lang="en-US" sz="2400" i="1">
                                    <a:latin typeface="Cambria Math" charset="0"/>
                                  </a:rPr>
                                  <m:t>𝑘</m:t>
                                </m:r>
                                <m:r>
                                  <a:rPr lang="en-US" sz="2400" i="1">
                                    <a:latin typeface="Cambria Math" charset="0"/>
                                  </a:rPr>
                                  <m:t>−1</m:t>
                                </m:r>
                              </m:sup>
                            </m:sSup>
                            <m:r>
                              <a:rPr lang="en-US" sz="2400" b="1" i="1">
                                <a:latin typeface="Cambria Math" charset="0"/>
                              </a:rPr>
                              <m:t>, </m:t>
                            </m:r>
                            <m:sSub>
                              <m:sSubPr>
                                <m:ctrlPr>
                                  <a:rPr lang="en-US" sz="2400" i="1">
                                    <a:latin typeface="Cambria Math" charset="0"/>
                                  </a:rPr>
                                </m:ctrlPr>
                              </m:sSubPr>
                              <m:e>
                                <m:r>
                                  <a:rPr lang="en-US" sz="2400" i="1">
                                    <a:latin typeface="Cambria Math" charset="0"/>
                                  </a:rPr>
                                  <m:t>𝑡</m:t>
                                </m:r>
                              </m:e>
                              <m:sub>
                                <m:r>
                                  <a:rPr lang="en-US" sz="2400" i="1">
                                    <a:latin typeface="Cambria Math" charset="0"/>
                                  </a:rPr>
                                  <m:t>𝑘</m:t>
                                </m:r>
                              </m:sub>
                            </m:sSub>
                            <m:r>
                              <a:rPr lang="en-US" sz="2400" i="1">
                                <a:latin typeface="Cambria Math" charset="0"/>
                              </a:rPr>
                              <m:t>=</m:t>
                            </m:r>
                            <m:r>
                              <a:rPr lang="en-US" sz="2400" i="1">
                                <a:latin typeface="Cambria Math" charset="0"/>
                              </a:rPr>
                              <m:t>𝑞</m:t>
                            </m:r>
                            <m:r>
                              <a:rPr lang="en-US" sz="2400" i="1">
                                <a:latin typeface="Cambria Math" charset="0"/>
                              </a:rPr>
                              <m:t>,</m:t>
                            </m:r>
                            <m:r>
                              <a:rPr lang="en-US" sz="2400" b="1" i="1">
                                <a:latin typeface="Cambria Math" charset="0"/>
                              </a:rPr>
                              <m:t> </m:t>
                            </m:r>
                            <m:sSup>
                              <m:sSupPr>
                                <m:ctrlPr>
                                  <a:rPr lang="en-US" sz="2400" b="1" i="1">
                                    <a:latin typeface="Cambria Math" charset="0"/>
                                  </a:rPr>
                                </m:ctrlPr>
                              </m:sSupPr>
                              <m:e>
                                <m:r>
                                  <a:rPr lang="en-US" sz="2400" b="1" i="1">
                                    <a:latin typeface="Cambria Math" charset="0"/>
                                  </a:rPr>
                                  <m:t>𝒘</m:t>
                                </m:r>
                              </m:e>
                              <m:sup>
                                <m:r>
                                  <a:rPr lang="en-US" sz="2400" b="1" i="1">
                                    <a:latin typeface="Cambria Math" charset="0"/>
                                  </a:rPr>
                                  <m:t>𝒌</m:t>
                                </m:r>
                              </m:sup>
                            </m:sSup>
                            <m:r>
                              <a:rPr lang="en-US" sz="2400" i="1">
                                <a:latin typeface="Cambria Math" charset="0"/>
                              </a:rPr>
                              <m:t>)</m:t>
                            </m:r>
                          </m:e>
                        </m:func>
                      </m:e>
                    </m:func>
                  </m:oMath>
                </a14:m>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3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39</a:t>
            </a:fld>
            <a:endParaRPr lang="en-US" dirty="0"/>
          </a:p>
        </p:txBody>
      </p:sp>
      <p:pic>
        <p:nvPicPr>
          <p:cNvPr id="8" name="Picture 7"/>
          <p:cNvPicPr>
            <a:picLocks noChangeAspect="1"/>
          </p:cNvPicPr>
          <p:nvPr/>
        </p:nvPicPr>
        <p:blipFill>
          <a:blip r:embed="rId3"/>
          <a:stretch>
            <a:fillRect/>
          </a:stretch>
        </p:blipFill>
        <p:spPr>
          <a:xfrm>
            <a:off x="1116570" y="3321963"/>
            <a:ext cx="6706649" cy="3571073"/>
          </a:xfrm>
          <a:prstGeom prst="rect">
            <a:avLst/>
          </a:prstGeom>
        </p:spPr>
      </p:pic>
      <p:sp>
        <p:nvSpPr>
          <p:cNvPr id="12" name="TextBox 11"/>
          <p:cNvSpPr txBox="1"/>
          <p:nvPr/>
        </p:nvSpPr>
        <p:spPr>
          <a:xfrm>
            <a:off x="8231127" y="2712796"/>
            <a:ext cx="184731" cy="369332"/>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536962" y="6179753"/>
                <a:ext cx="520405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𝑖</m:t>
                      </m:r>
                      <m:r>
                        <a:rPr lang="en-US" b="0" i="1" smtClean="0">
                          <a:latin typeface="Cambria Math" charset="0"/>
                        </a:rPr>
                        <m:t>=1                     </m:t>
                      </m:r>
                      <m:r>
                        <a:rPr lang="en-US" b="0" i="1" smtClean="0">
                          <a:latin typeface="Cambria Math" charset="0"/>
                        </a:rPr>
                        <m:t>𝑖</m:t>
                      </m:r>
                      <m:r>
                        <a:rPr lang="en-US" b="0" i="1" smtClean="0">
                          <a:latin typeface="Cambria Math" charset="0"/>
                        </a:rPr>
                        <m:t>=2                  </m:t>
                      </m:r>
                      <m:r>
                        <a:rPr lang="en-US" b="0" i="1" smtClean="0">
                          <a:latin typeface="Cambria Math" charset="0"/>
                        </a:rPr>
                        <m:t>𝑖</m:t>
                      </m:r>
                      <m:r>
                        <a:rPr lang="en-US" b="0" i="1" smtClean="0">
                          <a:latin typeface="Cambria Math" charset="0"/>
                        </a:rPr>
                        <m:t>=3                  </m:t>
                      </m:r>
                      <m:r>
                        <a:rPr lang="en-US" b="0" i="1" smtClean="0">
                          <a:latin typeface="Cambria Math" charset="0"/>
                        </a:rPr>
                        <m:t>𝑖</m:t>
                      </m:r>
                      <m:r>
                        <a:rPr lang="en-US" b="0" i="1" smtClean="0">
                          <a:latin typeface="Cambria Math" charset="0"/>
                        </a:rPr>
                        <m:t>=4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179753"/>
                <a:ext cx="5204052" cy="369332"/>
              </a:xfrm>
              <a:prstGeom prst="rect">
                <a:avLst/>
              </a:prstGeom>
              <a:blipFill rotWithShape="0">
                <a:blip r:embed="rId4"/>
                <a:stretch>
                  <a:fillRect t="-98333" b="-123333"/>
                </a:stretch>
              </a:blipFill>
            </p:spPr>
            <p:txBody>
              <a:bodyPr/>
              <a:lstStyle/>
              <a:p>
                <a:r>
                  <a:rPr lang="en-US">
                    <a:noFill/>
                  </a:rPr>
                  <a:t> </a:t>
                </a:r>
              </a:p>
            </p:txBody>
          </p:sp>
        </mc:Fallback>
      </mc:AlternateContent>
      <p:sp>
        <p:nvSpPr>
          <p:cNvPr id="32" name="Oval 31"/>
          <p:cNvSpPr/>
          <p:nvPr/>
        </p:nvSpPr>
        <p:spPr>
          <a:xfrm>
            <a:off x="2720695" y="359437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20694" y="449475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20694" y="5378781"/>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42886" y="360232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42885" y="450271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42885" y="5386732"/>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8866" y="359437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8865" y="449475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8865" y="5378781"/>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67319" y="359437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67318" y="449475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67318" y="5378781"/>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7823219" y="4510426"/>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510426"/>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31" name="TextBox 30"/>
          <p:cNvSpPr txBox="1"/>
          <p:nvPr/>
        </p:nvSpPr>
        <p:spPr>
          <a:xfrm>
            <a:off x="535793" y="3407876"/>
            <a:ext cx="1335750"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r>
              <a:rPr lang="en-US" smtClean="0"/>
              <a:t>tag sequences</a:t>
            </a:r>
            <a:endParaRPr lang="en-US" dirty="0"/>
          </a:p>
        </p:txBody>
      </p:sp>
      <p:cxnSp>
        <p:nvCxnSpPr>
          <p:cNvPr id="44" name="Straight Arrow Connector 43"/>
          <p:cNvCxnSpPr>
            <a:stCxn id="31" idx="0"/>
          </p:cNvCxnSpPr>
          <p:nvPr/>
        </p:nvCxnSpPr>
        <p:spPr>
          <a:xfrm flipV="1">
            <a:off x="1203668" y="3168189"/>
            <a:ext cx="153878" cy="2396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284077" y="3137964"/>
            <a:ext cx="972254"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r>
              <a:rPr lang="en-US" dirty="0"/>
              <a:t>t</a:t>
            </a:r>
            <a:r>
              <a:rPr lang="en-US" dirty="0" smtClean="0"/>
              <a:t>ag @ </a:t>
            </a:r>
            <a:r>
              <a:rPr lang="en-US" dirty="0" err="1" smtClean="0"/>
              <a:t>i</a:t>
            </a:r>
            <a:r>
              <a:rPr lang="en-US" dirty="0" smtClean="0"/>
              <a:t>=k</a:t>
            </a:r>
            <a:endParaRPr lang="en-US" dirty="0"/>
          </a:p>
        </p:txBody>
      </p:sp>
      <p:cxnSp>
        <p:nvCxnSpPr>
          <p:cNvPr id="48" name="Straight Arrow Connector 47"/>
          <p:cNvCxnSpPr/>
          <p:nvPr/>
        </p:nvCxnSpPr>
        <p:spPr>
          <a:xfrm flipH="1" flipV="1">
            <a:off x="3799840" y="2849300"/>
            <a:ext cx="345603" cy="2487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sp>
        <p:nvSpPr>
          <p:cNvPr id="53" name="TextBox 52"/>
          <p:cNvSpPr txBox="1"/>
          <p:nvPr/>
        </p:nvSpPr>
        <p:spPr>
          <a:xfrm>
            <a:off x="4757186" y="3197466"/>
            <a:ext cx="1335750"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r>
              <a:rPr lang="en-US" dirty="0" smtClean="0"/>
              <a:t>tag sequences</a:t>
            </a:r>
            <a:endParaRPr lang="en-US" dirty="0"/>
          </a:p>
        </p:txBody>
      </p:sp>
      <p:cxnSp>
        <p:nvCxnSpPr>
          <p:cNvPr id="55" name="Straight Arrow Connector 54"/>
          <p:cNvCxnSpPr>
            <a:stCxn id="53" idx="0"/>
          </p:cNvCxnSpPr>
          <p:nvPr/>
        </p:nvCxnSpPr>
        <p:spPr>
          <a:xfrm flipH="1" flipV="1">
            <a:off x="4978791" y="2956667"/>
            <a:ext cx="446270" cy="2407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6065081" y="3773881"/>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3876364"/>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3913633"/>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558288"/>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3945437"/>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793921"/>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3868413"/>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670788"/>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822812"/>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46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31" grpId="0" animBg="1"/>
      <p:bldP spid="45" grpId="0" animBg="1"/>
      <p:bldP spid="5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7610" y="1398217"/>
            <a:ext cx="8515899" cy="4401866"/>
          </a:xfrm>
          <a:prstGeom prst="rect">
            <a:avLst/>
          </a:prstGeom>
        </p:spPr>
        <p:style>
          <a:lnRef idx="1">
            <a:schemeClr val="dk1"/>
          </a:lnRef>
          <a:fillRef idx="2">
            <a:schemeClr val="dk1"/>
          </a:fillRef>
          <a:effectRef idx="1">
            <a:schemeClr val="dk1"/>
          </a:effectRef>
          <a:fontRef idx="minor">
            <a:schemeClr val="dk1"/>
          </a:fontRef>
        </p:style>
        <p:txBody>
          <a:bodyPr lIns="91428" tIns="45714" rIns="91428" bIns="45714" rtlCol="0" anchor="ctr"/>
          <a:lstStyle/>
          <a:p>
            <a:pPr algn="ctr"/>
            <a:endParaRPr lang="en-US" sz="2400" dirty="0"/>
          </a:p>
        </p:txBody>
      </p:sp>
      <p:sp>
        <p:nvSpPr>
          <p:cNvPr id="4" name="Rectangle 3"/>
          <p:cNvSpPr/>
          <p:nvPr/>
        </p:nvSpPr>
        <p:spPr>
          <a:xfrm>
            <a:off x="1311168" y="1562479"/>
            <a:ext cx="1070156" cy="536222"/>
          </a:xfrm>
          <a:prstGeom prst="rect">
            <a:avLst/>
          </a:prstGeom>
          <a:solidFill>
            <a:srgbClr val="FF6600">
              <a:alpha val="63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5" name="Rectangle 4"/>
          <p:cNvSpPr/>
          <p:nvPr/>
        </p:nvSpPr>
        <p:spPr>
          <a:xfrm>
            <a:off x="5478878" y="4168345"/>
            <a:ext cx="1372053" cy="536222"/>
          </a:xfrm>
          <a:prstGeom prst="rect">
            <a:avLst/>
          </a:prstGeom>
          <a:solidFill>
            <a:srgbClr val="3BBE00">
              <a:alpha val="78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8" name="Rectangle 7"/>
          <p:cNvSpPr/>
          <p:nvPr/>
        </p:nvSpPr>
        <p:spPr>
          <a:xfrm>
            <a:off x="7808306" y="4978798"/>
            <a:ext cx="878494" cy="536222"/>
          </a:xfrm>
          <a:prstGeom prst="rect">
            <a:avLst/>
          </a:prstGeom>
          <a:solidFill>
            <a:srgbClr val="0000FF">
              <a:alpha val="80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7" name="Rectangle 6"/>
          <p:cNvSpPr/>
          <p:nvPr/>
        </p:nvSpPr>
        <p:spPr>
          <a:xfrm>
            <a:off x="6652774" y="1562479"/>
            <a:ext cx="1170004" cy="536222"/>
          </a:xfrm>
          <a:prstGeom prst="rect">
            <a:avLst/>
          </a:prstGeom>
          <a:solidFill>
            <a:srgbClr val="FF0000">
              <a:alpha val="63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9" name="Rectangle 8"/>
          <p:cNvSpPr/>
          <p:nvPr/>
        </p:nvSpPr>
        <p:spPr>
          <a:xfrm>
            <a:off x="2733207" y="4127815"/>
            <a:ext cx="623325" cy="536222"/>
          </a:xfrm>
          <a:prstGeom prst="rect">
            <a:avLst/>
          </a:prstGeom>
          <a:solidFill>
            <a:schemeClr val="tx2">
              <a:lumMod val="60000"/>
              <a:lumOff val="40000"/>
              <a:alpha val="63000"/>
            </a:scheme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pic>
        <p:nvPicPr>
          <p:cNvPr id="10" name="Picture 9"/>
          <p:cNvPicPr>
            <a:picLocks noChangeAspect="1"/>
          </p:cNvPicPr>
          <p:nvPr/>
        </p:nvPicPr>
        <p:blipFill>
          <a:blip r:embed="rId3"/>
          <a:stretch>
            <a:fillRect/>
          </a:stretch>
        </p:blipFill>
        <p:spPr>
          <a:xfrm>
            <a:off x="6029716" y="202647"/>
            <a:ext cx="2657084" cy="1052179"/>
          </a:xfrm>
          <a:prstGeom prst="rect">
            <a:avLst/>
          </a:prstGeom>
        </p:spPr>
      </p:pic>
      <p:sp>
        <p:nvSpPr>
          <p:cNvPr id="3" name="Slide Number Placeholder 2"/>
          <p:cNvSpPr>
            <a:spLocks noGrp="1"/>
          </p:cNvSpPr>
          <p:nvPr>
            <p:ph type="sldNum" sz="quarter" idx="12"/>
          </p:nvPr>
        </p:nvSpPr>
        <p:spPr/>
        <p:txBody>
          <a:bodyPr/>
          <a:lstStyle/>
          <a:p>
            <a:pPr>
              <a:defRPr/>
            </a:pPr>
            <a:fld id="{0E11CC8F-329F-8C41-AC6A-3ECAF67E5476}" type="slidenum">
              <a:rPr lang="en-US" smtClean="0"/>
              <a:pPr>
                <a:defRPr/>
              </a:pPr>
              <a:t>4</a:t>
            </a:fld>
            <a:endParaRPr lang="en-US" dirty="0"/>
          </a:p>
        </p:txBody>
      </p:sp>
      <p:grpSp>
        <p:nvGrpSpPr>
          <p:cNvPr id="11" name="Group 10"/>
          <p:cNvGrpSpPr/>
          <p:nvPr/>
        </p:nvGrpSpPr>
        <p:grpSpPr>
          <a:xfrm>
            <a:off x="3825990" y="803853"/>
            <a:ext cx="1641838" cy="830997"/>
            <a:chOff x="5865057" y="5632614"/>
            <a:chExt cx="1060704" cy="682784"/>
          </a:xfrm>
        </p:grpSpPr>
        <p:sp>
          <p:nvSpPr>
            <p:cNvPr id="12" name="Hexagon 11"/>
            <p:cNvSpPr/>
            <p:nvPr/>
          </p:nvSpPr>
          <p:spPr>
            <a:xfrm>
              <a:off x="5865057" y="5691868"/>
              <a:ext cx="1060704" cy="369333"/>
            </a:xfrm>
            <a:prstGeom prst="hexagon">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5998181" y="5632614"/>
              <a:ext cx="863124" cy="682784"/>
            </a:xfrm>
            <a:prstGeom prst="rect">
              <a:avLst/>
            </a:prstGeom>
            <a:noFill/>
          </p:spPr>
          <p:txBody>
            <a:bodyPr wrap="square" rtlCol="0">
              <a:spAutoFit/>
            </a:bodyPr>
            <a:lstStyle/>
            <a:p>
              <a:r>
                <a:rPr lang="en-US" sz="2400" dirty="0"/>
                <a:t>present</a:t>
              </a:r>
            </a:p>
          </p:txBody>
        </p:sp>
      </p:grpSp>
      <p:cxnSp>
        <p:nvCxnSpPr>
          <p:cNvPr id="15" name="Curved Connector 14"/>
          <p:cNvCxnSpPr>
            <a:stCxn id="4" idx="0"/>
            <a:endCxn id="12" idx="3"/>
          </p:cNvCxnSpPr>
          <p:nvPr/>
        </p:nvCxnSpPr>
        <p:spPr>
          <a:xfrm rot="5400000" flipH="1" flipV="1">
            <a:off x="2605240" y="341729"/>
            <a:ext cx="461757" cy="1979744"/>
          </a:xfrm>
          <a:prstGeom prst="curvedConnector2">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12" idx="0"/>
            <a:endCxn id="7" idx="0"/>
          </p:cNvCxnSpPr>
          <p:nvPr/>
        </p:nvCxnSpPr>
        <p:spPr>
          <a:xfrm>
            <a:off x="5467828" y="1100722"/>
            <a:ext cx="1769948" cy="461757"/>
          </a:xfrm>
          <a:prstGeom prst="curvedConnector2">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3044869" y="3706684"/>
            <a:ext cx="3120037" cy="475043"/>
            <a:chOff x="3509492" y="3706678"/>
            <a:chExt cx="2000990" cy="475043"/>
          </a:xfrm>
        </p:grpSpPr>
        <p:sp>
          <p:nvSpPr>
            <p:cNvPr id="26" name="Hexagon 25"/>
            <p:cNvSpPr/>
            <p:nvPr/>
          </p:nvSpPr>
          <p:spPr>
            <a:xfrm>
              <a:off x="4041442" y="3790800"/>
              <a:ext cx="1021980" cy="390921"/>
            </a:xfrm>
            <a:prstGeom prst="hexagon">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p:cNvSpPr txBox="1"/>
            <p:nvPr/>
          </p:nvSpPr>
          <p:spPr>
            <a:xfrm>
              <a:off x="4093602" y="3706678"/>
              <a:ext cx="905833" cy="461665"/>
            </a:xfrm>
            <a:prstGeom prst="rect">
              <a:avLst/>
            </a:prstGeom>
            <a:noFill/>
          </p:spPr>
          <p:txBody>
            <a:bodyPr wrap="square" rtlCol="0">
              <a:spAutoFit/>
            </a:bodyPr>
            <a:lstStyle/>
            <a:p>
              <a:r>
                <a:rPr lang="en-US" sz="2400" dirty="0"/>
                <a:t>respond</a:t>
              </a:r>
            </a:p>
          </p:txBody>
        </p:sp>
        <p:cxnSp>
          <p:nvCxnSpPr>
            <p:cNvPr id="28" name="Curved Connector 27"/>
            <p:cNvCxnSpPr>
              <a:stCxn id="9" idx="0"/>
              <a:endCxn id="26" idx="3"/>
            </p:cNvCxnSpPr>
            <p:nvPr/>
          </p:nvCxnSpPr>
          <p:spPr>
            <a:xfrm rot="5400000" flipH="1" flipV="1">
              <a:off x="3704693" y="3791061"/>
              <a:ext cx="141548" cy="531949"/>
            </a:xfrm>
            <a:prstGeom prst="curvedConnector2">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Curved Connector 28"/>
            <p:cNvCxnSpPr>
              <a:stCxn id="26" idx="0"/>
              <a:endCxn id="5" idx="0"/>
            </p:cNvCxnSpPr>
            <p:nvPr/>
          </p:nvCxnSpPr>
          <p:spPr>
            <a:xfrm>
              <a:off x="5063422" y="3986261"/>
              <a:ext cx="447060" cy="182078"/>
            </a:xfrm>
            <a:prstGeom prst="curvedConnector2">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307610" y="1562480"/>
            <a:ext cx="8515899" cy="3970306"/>
          </a:xfrm>
          <a:prstGeom prst="rect">
            <a:avLst/>
          </a:prstGeom>
          <a:noFill/>
        </p:spPr>
        <p:txBody>
          <a:bodyPr wrap="none" lIns="91428" tIns="45714" rIns="91428" bIns="45714" rtlCol="0">
            <a:spAutoFit/>
          </a:bodyPr>
          <a:lstStyle/>
          <a:p>
            <a:pPr algn="ctr"/>
            <a:r>
              <a:rPr lang="en-US" sz="2800" dirty="0"/>
              <a:t>T790M is present as a minor clone in NSCLC , </a:t>
            </a:r>
          </a:p>
          <a:p>
            <a:pPr algn="ctr"/>
            <a:endParaRPr lang="en-US" sz="2800" dirty="0"/>
          </a:p>
          <a:p>
            <a:pPr algn="ctr"/>
            <a:r>
              <a:rPr lang="en-US" sz="2800" dirty="0"/>
              <a:t>and may be selected for during therapy .</a:t>
            </a:r>
          </a:p>
          <a:p>
            <a:pPr algn="ctr"/>
            <a:endParaRPr lang="en-US" sz="2800" dirty="0"/>
          </a:p>
          <a:p>
            <a:pPr algn="ctr"/>
            <a:r>
              <a:rPr lang="en-US" sz="2800" dirty="0"/>
              <a:t>This mutation has been shown to prevent the activation </a:t>
            </a:r>
          </a:p>
          <a:p>
            <a:pPr algn="ctr"/>
            <a:endParaRPr lang="en-US" sz="2800" dirty="0"/>
          </a:p>
          <a:p>
            <a:pPr algn="ctr"/>
            <a:r>
              <a:rPr lang="en-US" sz="2800" dirty="0"/>
              <a:t>of BIM in response to gefitinib</a:t>
            </a:r>
          </a:p>
          <a:p>
            <a:pPr algn="ctr"/>
            <a:endParaRPr lang="en-US" sz="2800" dirty="0"/>
          </a:p>
          <a:p>
            <a:pPr algn="ctr"/>
            <a:r>
              <a:rPr lang="en-US" sz="2800" dirty="0"/>
              <a:t>but can be overcome by an irreversible inhibitor of EGFR.</a:t>
            </a:r>
          </a:p>
        </p:txBody>
      </p:sp>
    </p:spTree>
    <p:extLst>
      <p:ext uri="{BB962C8B-B14F-4D97-AF65-F5344CB8AC3E}">
        <p14:creationId xmlns:p14="http://schemas.microsoft.com/office/powerpoint/2010/main" val="316940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p:cNvSpPr/>
          <p:nvPr/>
        </p:nvSpPr>
        <p:spPr>
          <a:xfrm>
            <a:off x="1326264" y="2974202"/>
            <a:ext cx="3611496" cy="49949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a:off x="1073712" y="1873359"/>
            <a:ext cx="3169173" cy="6156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Viterbi algorithm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800" dirty="0" smtClean="0">
                    <a:solidFill>
                      <a:srgbClr val="3C58AD"/>
                    </a:solidFill>
                  </a:rPr>
                  <a:t>Inductive step</a:t>
                </a:r>
                <a:r>
                  <a:rPr lang="en-US" sz="2800" dirty="0" smtClean="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r>
                      <a:rPr lang="en-US" sz="2800" b="0" i="1" smtClean="0">
                        <a:latin typeface="Cambria Math" charset="0"/>
                      </a:rPr>
                      <m:t>−1</m:t>
                    </m:r>
                  </m:oMath>
                </a14:m>
                <a:r>
                  <a:rPr lang="en-US" sz="2600" i="1" dirty="0" smtClean="0">
                    <a:latin typeface="Cambria Math" charset="0"/>
                  </a:rPr>
                  <a:t> to </a:t>
                </a:r>
                <a:r>
                  <a:rPr lang="en-US" sz="2600" i="1" dirty="0" err="1" smtClean="0">
                    <a:latin typeface="Cambria Math" charset="0"/>
                  </a:rPr>
                  <a:t>i</a:t>
                </a:r>
                <a:r>
                  <a:rPr lang="en-US" sz="2600" i="1" dirty="0" smtClean="0">
                    <a:latin typeface="Cambria Math" charset="0"/>
                  </a:rPr>
                  <a:t> = </a:t>
                </a:r>
                <a:r>
                  <a:rPr lang="en-US" sz="2600" i="1" dirty="0" smtClean="0">
                    <a:latin typeface="Cambria Math" charset="0"/>
                  </a:rPr>
                  <a:t>k </a:t>
                </a:r>
                <a:endParaRPr lang="en-US" sz="2600" i="1" dirty="0" smtClean="0">
                  <a:latin typeface="Cambria Math" charset="0"/>
                </a:endParaRPr>
              </a:p>
              <a:p>
                <a14:m>
                  <m:oMath xmlns:m="http://schemas.openxmlformats.org/officeDocument/2006/math">
                    <m:func>
                      <m:funcPr>
                        <m:ctrlPr>
                          <a:rPr lang="en-US" sz="2400" i="1">
                            <a:latin typeface="Cambria Math" charset="0"/>
                          </a:rPr>
                        </m:ctrlPr>
                      </m:funcPr>
                      <m:fName>
                        <m:limLow>
                          <m:limLowPr>
                            <m:ctrlPr>
                              <a:rPr lang="en-US" sz="2400" i="1">
                                <a:latin typeface="Cambria Math" charset="0"/>
                              </a:rPr>
                            </m:ctrlPr>
                          </m:limLowPr>
                          <m:e>
                            <m:r>
                              <m:rPr>
                                <m:sty m:val="p"/>
                              </m:rPr>
                              <a:rPr lang="en-US" sz="2400">
                                <a:latin typeface="Cambria Math" charset="0"/>
                              </a:rPr>
                              <m:t>max</m:t>
                            </m:r>
                          </m:e>
                          <m:lim>
                            <m:sSup>
                              <m:sSupPr>
                                <m:ctrlPr>
                                  <a:rPr lang="en-US" sz="2400" b="1" i="1">
                                    <a:latin typeface="Cambria Math" charset="0"/>
                                  </a:rPr>
                                </m:ctrlPr>
                              </m:sSupPr>
                              <m:e>
                                <m:r>
                                  <a:rPr lang="en-US" sz="2400" b="1" i="1">
                                    <a:latin typeface="Cambria Math" charset="0"/>
                                  </a:rPr>
                                  <m:t>𝒕</m:t>
                                </m:r>
                              </m:e>
                              <m:sup>
                                <m:r>
                                  <a:rPr lang="en-US" sz="2400" b="1" i="1">
                                    <a:latin typeface="Cambria Math" charset="0"/>
                                  </a:rPr>
                                  <m:t>𝒌</m:t>
                                </m:r>
                                <m:r>
                                  <a:rPr lang="en-US" sz="2400" b="1" i="1">
                                    <a:latin typeface="Cambria Math" charset="0"/>
                                  </a:rPr>
                                  <m:t>−</m:t>
                                </m:r>
                                <m:r>
                                  <a:rPr lang="en-US" sz="2400" b="1" i="1">
                                    <a:latin typeface="Cambria Math" charset="0"/>
                                  </a:rPr>
                                  <m:t>𝟏</m:t>
                                </m:r>
                              </m:sup>
                            </m:sSup>
                          </m:lim>
                        </m:limLow>
                      </m:fName>
                      <m:e>
                        <m:r>
                          <a:rPr lang="en-US" sz="2400" i="1">
                            <a:latin typeface="Cambria Math" charset="0"/>
                          </a:rPr>
                          <m:t>𝑃</m:t>
                        </m:r>
                        <m:r>
                          <a:rPr lang="en-US" sz="2400" i="1">
                            <a:latin typeface="Cambria Math" charset="0"/>
                          </a:rPr>
                          <m:t>(</m:t>
                        </m:r>
                        <m:sSup>
                          <m:sSupPr>
                            <m:ctrlPr>
                              <a:rPr lang="en-US" sz="2400" b="1" i="1">
                                <a:latin typeface="Cambria Math" charset="0"/>
                              </a:rPr>
                            </m:ctrlPr>
                          </m:sSupPr>
                          <m:e>
                            <m:r>
                              <a:rPr lang="en-US" sz="2400" b="1" i="1">
                                <a:latin typeface="Cambria Math" charset="0"/>
                              </a:rPr>
                              <m:t>𝒕</m:t>
                            </m:r>
                          </m:e>
                          <m:sup>
                            <m:r>
                              <a:rPr lang="en-US" sz="2400" i="1">
                                <a:latin typeface="Cambria Math" charset="0"/>
                              </a:rPr>
                              <m:t>𝑘</m:t>
                            </m:r>
                            <m:r>
                              <a:rPr lang="en-US" sz="2400" i="1">
                                <a:latin typeface="Cambria Math" charset="0"/>
                              </a:rPr>
                              <m:t>−1</m:t>
                            </m:r>
                          </m:sup>
                        </m:sSup>
                        <m:r>
                          <a:rPr lang="en-US" sz="2400" b="1" i="1">
                            <a:latin typeface="Cambria Math" charset="0"/>
                          </a:rPr>
                          <m:t>, </m:t>
                        </m:r>
                        <m:sSub>
                          <m:sSubPr>
                            <m:ctrlPr>
                              <a:rPr lang="en-US" sz="2400" i="1">
                                <a:latin typeface="Cambria Math" charset="0"/>
                              </a:rPr>
                            </m:ctrlPr>
                          </m:sSubPr>
                          <m:e>
                            <m:r>
                              <a:rPr lang="en-US" sz="2400" i="1">
                                <a:latin typeface="Cambria Math" charset="0"/>
                              </a:rPr>
                              <m:t>𝑡</m:t>
                            </m:r>
                          </m:e>
                          <m:sub>
                            <m:r>
                              <a:rPr lang="en-US" sz="2400" i="1">
                                <a:latin typeface="Cambria Math" charset="0"/>
                              </a:rPr>
                              <m:t>𝑘</m:t>
                            </m:r>
                          </m:sub>
                        </m:sSub>
                        <m:r>
                          <a:rPr lang="en-US" sz="2400" i="1">
                            <a:latin typeface="Cambria Math" charset="0"/>
                          </a:rPr>
                          <m:t>=</m:t>
                        </m:r>
                        <m:r>
                          <a:rPr lang="en-US" sz="2400" i="1">
                            <a:latin typeface="Cambria Math" charset="0"/>
                          </a:rPr>
                          <m:t>𝑞</m:t>
                        </m:r>
                        <m:r>
                          <a:rPr lang="en-US" sz="2400" i="1">
                            <a:latin typeface="Cambria Math" charset="0"/>
                          </a:rPr>
                          <m:t>,</m:t>
                        </m:r>
                        <m:r>
                          <a:rPr lang="en-US" sz="2400" b="1" i="1">
                            <a:latin typeface="Cambria Math" charset="0"/>
                          </a:rPr>
                          <m:t> </m:t>
                        </m:r>
                        <m:sSup>
                          <m:sSupPr>
                            <m:ctrlPr>
                              <a:rPr lang="en-US" sz="2400" b="1" i="1">
                                <a:latin typeface="Cambria Math" charset="0"/>
                              </a:rPr>
                            </m:ctrlPr>
                          </m:sSupPr>
                          <m:e>
                            <m:r>
                              <a:rPr lang="en-US" sz="2400" b="1" i="1">
                                <a:latin typeface="Cambria Math" charset="0"/>
                              </a:rPr>
                              <m:t>𝒘</m:t>
                            </m:r>
                          </m:e>
                          <m:sup>
                            <m:r>
                              <a:rPr lang="en-US" sz="2400" b="1" i="1">
                                <a:latin typeface="Cambria Math" charset="0"/>
                              </a:rPr>
                              <m:t>𝒌</m:t>
                            </m:r>
                          </m:sup>
                        </m:sSup>
                        <m:r>
                          <a:rPr lang="en-US" sz="2400" i="1">
                            <a:latin typeface="Cambria Math" charset="0"/>
                          </a:rPr>
                          <m:t>)</m:t>
                        </m:r>
                      </m:e>
                    </m:func>
                  </m:oMath>
                </a14:m>
                <a:r>
                  <a:rPr lang="en-US" sz="2400" i="1" dirty="0">
                    <a:latin typeface="Cambria Math" charset="0"/>
                  </a:rPr>
                  <a:t/>
                </a:r>
                <a:br>
                  <a:rPr lang="en-US" sz="2400" i="1" dirty="0">
                    <a:latin typeface="Cambria Math" charset="0"/>
                  </a:rPr>
                </a:br>
                <a14:m>
                  <m:oMath xmlns:m="http://schemas.openxmlformats.org/officeDocument/2006/math">
                    <m:func>
                      <m:funcPr>
                        <m:ctrlPr>
                          <a:rPr lang="en-US" sz="2000" i="1">
                            <a:latin typeface="Cambria Math" charset="0"/>
                          </a:rPr>
                        </m:ctrlPr>
                      </m:funcPr>
                      <m:fName>
                        <m:r>
                          <a:rPr lang="en-US" sz="2000" i="1">
                            <a:latin typeface="Cambria Math" charset="0"/>
                          </a:rPr>
                          <m:t>=</m:t>
                        </m:r>
                        <m:r>
                          <a:rPr lang="en-US" sz="2000" i="1">
                            <a:latin typeface="Cambria Math" charset="0"/>
                          </a:rPr>
                          <m:t>𝑚𝑎</m:t>
                        </m:r>
                        <m:sSub>
                          <m:sSubPr>
                            <m:ctrlPr>
                              <a:rPr lang="en-US" sz="2000" i="1">
                                <a:latin typeface="Cambria Math" charset="0"/>
                              </a:rPr>
                            </m:ctrlPr>
                          </m:sSubPr>
                          <m:e>
                            <m:r>
                              <a:rPr lang="en-US" sz="2000" i="1">
                                <a:latin typeface="Cambria Math" charset="0"/>
                              </a:rPr>
                              <m:t>𝑥</m:t>
                            </m:r>
                          </m:e>
                          <m:sub>
                            <m:sSup>
                              <m:sSupPr>
                                <m:ctrlPr>
                                  <a:rPr lang="en-US" sz="2000" i="1">
                                    <a:latin typeface="Cambria Math" charset="0"/>
                                  </a:rPr>
                                </m:ctrlPr>
                              </m:sSupPr>
                              <m:e>
                                <m:r>
                                  <a:rPr lang="en-US" sz="2000" i="1">
                                    <a:latin typeface="Cambria Math" charset="0"/>
                                  </a:rPr>
                                  <m:t>𝑞</m:t>
                                </m:r>
                              </m:e>
                              <m:sup>
                                <m:r>
                                  <a:rPr lang="en-US" sz="2000" i="1">
                                    <a:latin typeface="Cambria Math" charset="0"/>
                                  </a:rPr>
                                  <m:t>′</m:t>
                                </m:r>
                              </m:sup>
                            </m:sSup>
                          </m:sub>
                        </m:sSub>
                        <m:r>
                          <a:rPr lang="en-US" sz="2000" i="1">
                            <a:latin typeface="Cambria Math" charset="0"/>
                          </a:rPr>
                          <m:t> </m:t>
                        </m:r>
                        <m:limLow>
                          <m:limLowPr>
                            <m:ctrlPr>
                              <a:rPr lang="en-US" sz="2000" i="1">
                                <a:latin typeface="Cambria Math" charset="0"/>
                              </a:rPr>
                            </m:ctrlPr>
                          </m:limLowPr>
                          <m:e>
                            <m:r>
                              <m:rPr>
                                <m:sty m:val="p"/>
                              </m:rPr>
                              <a:rPr lang="en-US" sz="2000">
                                <a:latin typeface="Cambria Math" charset="0"/>
                              </a:rPr>
                              <m:t>max</m:t>
                            </m:r>
                          </m:e>
                          <m:lim>
                            <m:sSup>
                              <m:sSupPr>
                                <m:ctrlPr>
                                  <a:rPr lang="en-US" sz="2000" b="1" i="1">
                                    <a:latin typeface="Cambria Math" charset="0"/>
                                  </a:rPr>
                                </m:ctrlPr>
                              </m:sSupPr>
                              <m:e>
                                <m:r>
                                  <a:rPr lang="en-US" sz="2000" b="1" i="1">
                                    <a:latin typeface="Cambria Math" charset="0"/>
                                  </a:rPr>
                                  <m:t>𝒕</m:t>
                                </m:r>
                              </m:e>
                              <m:sup>
                                <m:r>
                                  <a:rPr lang="en-US" sz="2000" b="1" i="1">
                                    <a:latin typeface="Cambria Math" charset="0"/>
                                  </a:rPr>
                                  <m:t>𝒌</m:t>
                                </m:r>
                                <m:r>
                                  <a:rPr lang="en-US" sz="2000" b="1" i="1">
                                    <a:latin typeface="Cambria Math" charset="0"/>
                                  </a:rPr>
                                  <m:t>−</m:t>
                                </m:r>
                                <m:r>
                                  <a:rPr lang="en-US" sz="2000" b="1" i="1">
                                    <a:latin typeface="Cambria Math" charset="0"/>
                                  </a:rPr>
                                  <m:t>𝟏</m:t>
                                </m:r>
                              </m:sup>
                            </m:sSup>
                          </m:lim>
                        </m:limLow>
                      </m:fName>
                      <m:e>
                        <m:r>
                          <a:rPr lang="en-US" sz="2000" b="1" i="1">
                            <a:latin typeface="Cambria Math" charset="0"/>
                          </a:rPr>
                          <m:t> </m:t>
                        </m:r>
                        <m:r>
                          <a:rPr lang="en-US" sz="2000" i="1">
                            <a:latin typeface="Cambria Math" charset="0"/>
                          </a:rPr>
                          <m:t>𝑃</m:t>
                        </m:r>
                        <m:r>
                          <a:rPr lang="en-US" sz="2000" i="1">
                            <a:latin typeface="Cambria Math" charset="0"/>
                          </a:rPr>
                          <m:t>(</m:t>
                        </m:r>
                        <m:sSup>
                          <m:sSupPr>
                            <m:ctrlPr>
                              <a:rPr lang="en-US" sz="2000" b="1" i="1">
                                <a:latin typeface="Cambria Math" charset="0"/>
                              </a:rPr>
                            </m:ctrlPr>
                          </m:sSupPr>
                          <m:e>
                            <m:r>
                              <a:rPr lang="en-US" sz="2000" b="1" i="1">
                                <a:latin typeface="Cambria Math" charset="0"/>
                              </a:rPr>
                              <m:t>𝒕</m:t>
                            </m:r>
                          </m:e>
                          <m:sup>
                            <m:r>
                              <a:rPr lang="en-US" sz="2000" i="1">
                                <a:latin typeface="Cambria Math" charset="0"/>
                              </a:rPr>
                              <m:t>𝑘</m:t>
                            </m:r>
                            <m:r>
                              <a:rPr lang="en-US" sz="2000" i="1">
                                <a:latin typeface="Cambria Math" charset="0"/>
                              </a:rPr>
                              <m:t>−</m:t>
                            </m:r>
                            <m:r>
                              <a:rPr lang="en-US" sz="2000" b="1" i="1">
                                <a:latin typeface="Cambria Math" charset="0"/>
                              </a:rPr>
                              <m:t>𝟐</m:t>
                            </m:r>
                          </m:sup>
                        </m:sSup>
                        <m:r>
                          <a:rPr lang="en-US" sz="2000" b="1" i="1">
                            <a:latin typeface="Cambria Math" charset="0"/>
                          </a:rPr>
                          <m:t>, </m:t>
                        </m:r>
                        <m:sSub>
                          <m:sSubPr>
                            <m:ctrlPr>
                              <a:rPr lang="en-US" sz="2000" i="1">
                                <a:latin typeface="Cambria Math" charset="0"/>
                              </a:rPr>
                            </m:ctrlPr>
                          </m:sSubPr>
                          <m:e>
                            <m:r>
                              <a:rPr lang="en-US" sz="2000" i="1">
                                <a:latin typeface="Cambria Math" charset="0"/>
                              </a:rPr>
                              <m:t>𝑡</m:t>
                            </m:r>
                          </m:e>
                          <m:sub>
                            <m:r>
                              <a:rPr lang="en-US" sz="2000" i="1">
                                <a:latin typeface="Cambria Math" charset="0"/>
                              </a:rPr>
                              <m:t>𝑘</m:t>
                            </m:r>
                          </m:sub>
                        </m:sSub>
                        <m:r>
                          <a:rPr lang="en-US" sz="2000" i="1">
                            <a:latin typeface="Cambria Math" charset="0"/>
                          </a:rPr>
                          <m:t>=</m:t>
                        </m:r>
                        <m:r>
                          <a:rPr lang="en-US" sz="2000" i="1">
                            <a:latin typeface="Cambria Math" charset="0"/>
                          </a:rPr>
                          <m:t>𝑞</m:t>
                        </m:r>
                        <m:r>
                          <a:rPr lang="en-US" sz="2000" i="1">
                            <a:latin typeface="Cambria Math" charset="0"/>
                          </a:rPr>
                          <m:t>,</m:t>
                        </m:r>
                        <m:r>
                          <a:rPr lang="en-US" sz="2000" b="1" i="1">
                            <a:latin typeface="Cambria Math" charset="0"/>
                          </a:rPr>
                          <m:t> </m:t>
                        </m:r>
                        <m:sSub>
                          <m:sSubPr>
                            <m:ctrlPr>
                              <a:rPr lang="en-US" sz="2000" i="1">
                                <a:latin typeface="Cambria Math" charset="0"/>
                              </a:rPr>
                            </m:ctrlPr>
                          </m:sSubPr>
                          <m:e>
                            <m:r>
                              <a:rPr lang="en-US" sz="2000" i="1">
                                <a:latin typeface="Cambria Math" charset="0"/>
                              </a:rPr>
                              <m:t>𝑡</m:t>
                            </m:r>
                          </m:e>
                          <m:sub>
                            <m:r>
                              <a:rPr lang="en-US" sz="2000" i="1">
                                <a:latin typeface="Cambria Math" charset="0"/>
                              </a:rPr>
                              <m:t>𝑘</m:t>
                            </m:r>
                            <m:r>
                              <a:rPr lang="en-US" sz="2000" i="1">
                                <a:latin typeface="Cambria Math" charset="0"/>
                              </a:rPr>
                              <m:t>−1</m:t>
                            </m:r>
                          </m:sub>
                        </m:sSub>
                        <m:r>
                          <a:rPr lang="en-US" sz="2000" i="1">
                            <a:latin typeface="Cambria Math" charset="0"/>
                          </a:rPr>
                          <m:t>=</m:t>
                        </m:r>
                        <m:sSup>
                          <m:sSupPr>
                            <m:ctrlPr>
                              <a:rPr lang="en-US" sz="2000" i="1">
                                <a:latin typeface="Cambria Math" charset="0"/>
                              </a:rPr>
                            </m:ctrlPr>
                          </m:sSupPr>
                          <m:e>
                            <m:r>
                              <a:rPr lang="en-US" sz="2000" i="1">
                                <a:latin typeface="Cambria Math" charset="0"/>
                              </a:rPr>
                              <m:t>𝑞</m:t>
                            </m:r>
                          </m:e>
                          <m:sup>
                            <m:r>
                              <a:rPr lang="en-US" sz="2000" i="1">
                                <a:latin typeface="Cambria Math" charset="0"/>
                              </a:rPr>
                              <m:t>′</m:t>
                            </m:r>
                          </m:sup>
                        </m:sSup>
                        <m:r>
                          <a:rPr lang="en-US" sz="2000" b="1" i="1">
                            <a:latin typeface="Cambria Math" charset="0"/>
                          </a:rPr>
                          <m:t>, </m:t>
                        </m:r>
                        <m:sSup>
                          <m:sSupPr>
                            <m:ctrlPr>
                              <a:rPr lang="en-US" sz="2000" b="1" i="1">
                                <a:latin typeface="Cambria Math" charset="0"/>
                              </a:rPr>
                            </m:ctrlPr>
                          </m:sSupPr>
                          <m:e>
                            <m:r>
                              <a:rPr lang="en-US" sz="2000" b="1" i="1">
                                <a:latin typeface="Cambria Math" charset="0"/>
                              </a:rPr>
                              <m:t>𝒘</m:t>
                            </m:r>
                          </m:e>
                          <m:sup>
                            <m:r>
                              <a:rPr lang="en-US" sz="2000" b="1" i="1">
                                <a:latin typeface="Cambria Math" charset="0"/>
                              </a:rPr>
                              <m:t>𝒌</m:t>
                            </m:r>
                          </m:sup>
                        </m:sSup>
                        <m:r>
                          <a:rPr lang="en-US" sz="2000" i="1">
                            <a:latin typeface="Cambria Math" charset="0"/>
                          </a:rPr>
                          <m:t>)</m:t>
                        </m:r>
                      </m:e>
                    </m:func>
                  </m:oMath>
                </a14:m>
                <a:r>
                  <a:rPr lang="en-US" sz="2000" i="1" dirty="0">
                    <a:latin typeface="Cambria Math" charset="0"/>
                  </a:rPr>
                  <a:t> </a:t>
                </a:r>
                <a:br>
                  <a:rPr lang="en-US" sz="2000" i="1" dirty="0">
                    <a:latin typeface="Cambria Math" charset="0"/>
                  </a:rPr>
                </a:br>
                <a14:m>
                  <m:oMath xmlns:m="http://schemas.openxmlformats.org/officeDocument/2006/math">
                    <m:func>
                      <m:funcPr>
                        <m:ctrlPr>
                          <a:rPr lang="en-US" sz="1800" i="1">
                            <a:latin typeface="Cambria Math" charset="0"/>
                          </a:rPr>
                        </m:ctrlPr>
                      </m:funcPr>
                      <m:fName>
                        <m:r>
                          <a:rPr lang="en-US" sz="1800" i="1">
                            <a:latin typeface="Cambria Math" charset="0"/>
                          </a:rPr>
                          <m:t>=</m:t>
                        </m:r>
                        <m:r>
                          <a:rPr lang="en-US" sz="1800" i="1">
                            <a:latin typeface="Cambria Math" charset="0"/>
                          </a:rPr>
                          <m:t>𝑚𝑎</m:t>
                        </m:r>
                        <m:sSub>
                          <m:sSubPr>
                            <m:ctrlPr>
                              <a:rPr lang="en-US" sz="1800" i="1">
                                <a:latin typeface="Cambria Math" charset="0"/>
                              </a:rPr>
                            </m:ctrlPr>
                          </m:sSubPr>
                          <m:e>
                            <m:r>
                              <a:rPr lang="en-US" sz="1800" i="1">
                                <a:latin typeface="Cambria Math" charset="0"/>
                              </a:rPr>
                              <m:t>𝑥</m:t>
                            </m:r>
                          </m:e>
                          <m:sub>
                            <m:sSup>
                              <m:sSupPr>
                                <m:ctrlPr>
                                  <a:rPr lang="en-US" sz="1800" i="1">
                                    <a:latin typeface="Cambria Math" charset="0"/>
                                  </a:rPr>
                                </m:ctrlPr>
                              </m:sSupPr>
                              <m:e>
                                <m:r>
                                  <a:rPr lang="en-US" sz="1800" i="1">
                                    <a:latin typeface="Cambria Math" charset="0"/>
                                  </a:rPr>
                                  <m:t>𝑞</m:t>
                                </m:r>
                              </m:e>
                              <m:sup>
                                <m:r>
                                  <a:rPr lang="en-US" sz="1800" i="1">
                                    <a:latin typeface="Cambria Math" charset="0"/>
                                  </a:rPr>
                                  <m:t>′</m:t>
                                </m:r>
                              </m:sup>
                            </m:sSup>
                          </m:sub>
                        </m:sSub>
                        <m:r>
                          <a:rPr lang="en-US" sz="1800" i="1">
                            <a:latin typeface="Cambria Math" charset="0"/>
                          </a:rPr>
                          <m:t> </m:t>
                        </m:r>
                        <m:limLow>
                          <m:limLowPr>
                            <m:ctrlPr>
                              <a:rPr lang="en-US" sz="1800" i="1">
                                <a:latin typeface="Cambria Math" charset="0"/>
                              </a:rPr>
                            </m:ctrlPr>
                          </m:limLowPr>
                          <m:e>
                            <m:r>
                              <m:rPr>
                                <m:sty m:val="p"/>
                              </m:rPr>
                              <a:rPr lang="en-US" sz="1800">
                                <a:latin typeface="Cambria Math" charset="0"/>
                              </a:rPr>
                              <m:t>max</m:t>
                            </m:r>
                          </m:e>
                          <m:lim>
                            <m:sSup>
                              <m:sSupPr>
                                <m:ctrlPr>
                                  <a:rPr lang="en-US" sz="1800" b="1" i="1">
                                    <a:latin typeface="Cambria Math" charset="0"/>
                                  </a:rPr>
                                </m:ctrlPr>
                              </m:sSupPr>
                              <m:e>
                                <m:r>
                                  <a:rPr lang="en-US" sz="1800" b="1" i="1">
                                    <a:latin typeface="Cambria Math" charset="0"/>
                                  </a:rPr>
                                  <m:t>𝒕</m:t>
                                </m:r>
                              </m:e>
                              <m:sup>
                                <m:r>
                                  <a:rPr lang="en-US" sz="1800" b="1" i="1">
                                    <a:latin typeface="Cambria Math" charset="0"/>
                                  </a:rPr>
                                  <m:t>𝒌</m:t>
                                </m:r>
                                <m:r>
                                  <a:rPr lang="en-US" sz="1800" b="1" i="1">
                                    <a:latin typeface="Cambria Math" charset="0"/>
                                  </a:rPr>
                                  <m:t>−</m:t>
                                </m:r>
                                <m:r>
                                  <a:rPr lang="en-US" sz="1800" b="1" i="1">
                                    <a:latin typeface="Cambria Math" charset="0"/>
                                  </a:rPr>
                                  <m:t>𝟏</m:t>
                                </m:r>
                              </m:sup>
                            </m:sSup>
                          </m:lim>
                        </m:limLow>
                      </m:fName>
                      <m:e>
                        <m:r>
                          <a:rPr lang="en-US" sz="1800" b="1" i="1">
                            <a:latin typeface="Cambria Math" charset="0"/>
                          </a:rPr>
                          <m:t> </m:t>
                        </m:r>
                        <m:r>
                          <a:rPr lang="en-US" sz="1800" i="1">
                            <a:latin typeface="Cambria Math" charset="0"/>
                          </a:rPr>
                          <m:t>𝑃</m:t>
                        </m:r>
                        <m:d>
                          <m:dPr>
                            <m:ctrlPr>
                              <a:rPr lang="en-US" sz="1800" i="1">
                                <a:latin typeface="Cambria Math" charset="0"/>
                              </a:rPr>
                            </m:ctrlPr>
                          </m:dPr>
                          <m:e>
                            <m:sSup>
                              <m:sSupPr>
                                <m:ctrlPr>
                                  <a:rPr lang="en-US" sz="1800" b="1" i="1">
                                    <a:latin typeface="Cambria Math" charset="0"/>
                                  </a:rPr>
                                </m:ctrlPr>
                              </m:sSupPr>
                              <m:e>
                                <m:r>
                                  <a:rPr lang="en-US" sz="1800" b="1" i="1">
                                    <a:latin typeface="Cambria Math" charset="0"/>
                                  </a:rPr>
                                  <m:t>𝒕</m:t>
                                </m:r>
                              </m:e>
                              <m:sup>
                                <m:r>
                                  <a:rPr lang="en-US" sz="1800" i="1">
                                    <a:latin typeface="Cambria Math" charset="0"/>
                                  </a:rPr>
                                  <m:t>𝑘</m:t>
                                </m:r>
                                <m:r>
                                  <a:rPr lang="en-US" sz="1800" i="1">
                                    <a:latin typeface="Cambria Math" charset="0"/>
                                  </a:rPr>
                                  <m:t>−</m:t>
                                </m:r>
                                <m:r>
                                  <a:rPr lang="en-US" sz="1800" b="1" i="1">
                                    <a:latin typeface="Cambria Math" charset="0"/>
                                  </a:rPr>
                                  <m:t>𝟐</m:t>
                                </m:r>
                              </m:sup>
                            </m:sSup>
                            <m:r>
                              <a:rPr lang="en-US" sz="1800" b="1" i="1">
                                <a:latin typeface="Cambria Math" charset="0"/>
                              </a:rPr>
                              <m:t>, </m:t>
                            </m:r>
                            <m:sSub>
                              <m:sSubPr>
                                <m:ctrlPr>
                                  <a:rPr lang="en-US" sz="1800" i="1">
                                    <a:latin typeface="Cambria Math" charset="0"/>
                                  </a:rPr>
                                </m:ctrlPr>
                              </m:sSubPr>
                              <m:e>
                                <m:r>
                                  <a:rPr lang="en-US" sz="1800" i="1">
                                    <a:latin typeface="Cambria Math" charset="0"/>
                                  </a:rPr>
                                  <m:t>𝑡</m:t>
                                </m:r>
                              </m:e>
                              <m:sub>
                                <m:r>
                                  <a:rPr lang="en-US" sz="1800" i="1">
                                    <a:latin typeface="Cambria Math" charset="0"/>
                                  </a:rPr>
                                  <m:t>𝑘</m:t>
                                </m:r>
                                <m:r>
                                  <a:rPr lang="en-US" sz="1800" i="1">
                                    <a:latin typeface="Cambria Math" charset="0"/>
                                  </a:rPr>
                                  <m:t>−1</m:t>
                                </m:r>
                              </m:sub>
                            </m:sSub>
                            <m:r>
                              <a:rPr lang="en-US" sz="1800" i="1">
                                <a:latin typeface="Cambria Math" charset="0"/>
                              </a:rPr>
                              <m:t>=</m:t>
                            </m:r>
                            <m:sSup>
                              <m:sSupPr>
                                <m:ctrlPr>
                                  <a:rPr lang="en-US" sz="1800" i="1">
                                    <a:latin typeface="Cambria Math" charset="0"/>
                                  </a:rPr>
                                </m:ctrlPr>
                              </m:sSupPr>
                              <m:e>
                                <m:r>
                                  <a:rPr lang="en-US" sz="1800" i="1">
                                    <a:latin typeface="Cambria Math" charset="0"/>
                                  </a:rPr>
                                  <m:t>𝑞</m:t>
                                </m:r>
                              </m:e>
                              <m:sup>
                                <m:r>
                                  <a:rPr lang="en-US" sz="1800" i="1">
                                    <a:latin typeface="Cambria Math" charset="0"/>
                                  </a:rPr>
                                  <m:t>′</m:t>
                                </m:r>
                              </m:sup>
                            </m:sSup>
                            <m:r>
                              <a:rPr lang="en-US" sz="1800" b="1" i="1">
                                <a:latin typeface="Cambria Math" charset="0"/>
                              </a:rPr>
                              <m:t>, </m:t>
                            </m:r>
                            <m:sSup>
                              <m:sSupPr>
                                <m:ctrlPr>
                                  <a:rPr lang="en-US" sz="1800" b="1" i="1">
                                    <a:latin typeface="Cambria Math" charset="0"/>
                                  </a:rPr>
                                </m:ctrlPr>
                              </m:sSupPr>
                              <m:e>
                                <m:r>
                                  <a:rPr lang="en-US" sz="1800" b="1" i="1">
                                    <a:latin typeface="Cambria Math" charset="0"/>
                                  </a:rPr>
                                  <m:t>𝒘</m:t>
                                </m:r>
                              </m:e>
                              <m:sup>
                                <m:r>
                                  <a:rPr lang="en-US" sz="1800" b="1" i="1">
                                    <a:latin typeface="Cambria Math" charset="0"/>
                                  </a:rPr>
                                  <m:t>𝒌</m:t>
                                </m:r>
                                <m:r>
                                  <a:rPr lang="en-US" sz="1800" b="1" i="1">
                                    <a:latin typeface="Cambria Math" charset="0"/>
                                  </a:rPr>
                                  <m:t>−</m:t>
                                </m:r>
                                <m:r>
                                  <a:rPr lang="en-US" sz="1800" b="1" i="1">
                                    <a:latin typeface="Cambria Math" charset="0"/>
                                  </a:rPr>
                                  <m:t>𝟏</m:t>
                                </m:r>
                              </m:sup>
                            </m:sSup>
                          </m:e>
                        </m:d>
                        <m:r>
                          <a:rPr lang="en-US" sz="1800" i="1">
                            <a:latin typeface="Cambria Math" charset="0"/>
                          </a:rPr>
                          <m:t>𝑃</m:t>
                        </m:r>
                        <m:d>
                          <m:dPr>
                            <m:ctrlPr>
                              <a:rPr lang="en-US" sz="1800" i="1">
                                <a:latin typeface="Cambria Math" charset="0"/>
                              </a:rPr>
                            </m:ctrlPr>
                          </m:dPr>
                          <m:e>
                            <m:sSub>
                              <m:sSubPr>
                                <m:ctrlPr>
                                  <a:rPr lang="en-US" sz="1800" i="1">
                                    <a:latin typeface="Cambria Math" charset="0"/>
                                  </a:rPr>
                                </m:ctrlPr>
                              </m:sSubPr>
                              <m:e>
                                <m:r>
                                  <a:rPr lang="en-US" sz="1800" i="1">
                                    <a:latin typeface="Cambria Math" charset="0"/>
                                  </a:rPr>
                                  <m:t>𝑡</m:t>
                                </m:r>
                              </m:e>
                              <m:sub>
                                <m:r>
                                  <a:rPr lang="en-US" sz="1800" i="1">
                                    <a:latin typeface="Cambria Math" charset="0"/>
                                  </a:rPr>
                                  <m:t>𝑘</m:t>
                                </m:r>
                              </m:sub>
                            </m:sSub>
                            <m:r>
                              <a:rPr lang="en-US" sz="1800" i="1">
                                <a:latin typeface="Cambria Math" charset="0"/>
                              </a:rPr>
                              <m:t>=</m:t>
                            </m:r>
                            <m:r>
                              <a:rPr lang="en-US" sz="1800" i="1">
                                <a:latin typeface="Cambria Math" charset="0"/>
                              </a:rPr>
                              <m:t>𝑞</m:t>
                            </m:r>
                            <m:r>
                              <a:rPr lang="en-US" sz="1800" i="1">
                                <a:latin typeface="Cambria Math" charset="0"/>
                              </a:rPr>
                              <m:t>, </m:t>
                            </m:r>
                            <m:sSub>
                              <m:sSubPr>
                                <m:ctrlPr>
                                  <a:rPr lang="en-US" sz="1800" i="1">
                                    <a:latin typeface="Cambria Math" charset="0"/>
                                  </a:rPr>
                                </m:ctrlPr>
                              </m:sSubPr>
                              <m:e>
                                <m:r>
                                  <a:rPr lang="en-US" sz="1800" i="1">
                                    <a:latin typeface="Cambria Math" charset="0"/>
                                  </a:rPr>
                                  <m:t>𝑡</m:t>
                                </m:r>
                              </m:e>
                              <m:sub>
                                <m:r>
                                  <a:rPr lang="en-US" sz="1800" i="1">
                                    <a:latin typeface="Cambria Math" charset="0"/>
                                  </a:rPr>
                                  <m:t>𝑘</m:t>
                                </m:r>
                                <m:r>
                                  <a:rPr lang="en-US" sz="1800" i="1">
                                    <a:latin typeface="Cambria Math" charset="0"/>
                                  </a:rPr>
                                  <m:t>−1</m:t>
                                </m:r>
                              </m:sub>
                            </m:sSub>
                            <m:r>
                              <a:rPr lang="en-US" sz="1800" i="1">
                                <a:latin typeface="Cambria Math" charset="0"/>
                              </a:rPr>
                              <m:t>=</m:t>
                            </m:r>
                            <m:sSup>
                              <m:sSupPr>
                                <m:ctrlPr>
                                  <a:rPr lang="en-US" sz="1800" i="1">
                                    <a:latin typeface="Cambria Math" charset="0"/>
                                  </a:rPr>
                                </m:ctrlPr>
                              </m:sSupPr>
                              <m:e>
                                <m:r>
                                  <a:rPr lang="en-US" sz="1800" i="1">
                                    <a:latin typeface="Cambria Math" charset="0"/>
                                  </a:rPr>
                                  <m:t>𝑞</m:t>
                                </m:r>
                              </m:e>
                              <m:sup>
                                <m:r>
                                  <a:rPr lang="en-US" sz="1800" i="1">
                                    <a:latin typeface="Cambria Math" charset="0"/>
                                  </a:rPr>
                                  <m:t>′</m:t>
                                </m:r>
                              </m:sup>
                            </m:sSup>
                          </m:e>
                        </m:d>
                        <m:r>
                          <a:rPr lang="en-US" sz="1800" i="1">
                            <a:latin typeface="Cambria Math" charset="0"/>
                          </a:rPr>
                          <m:t>𝑃</m:t>
                        </m:r>
                        <m:d>
                          <m:dPr>
                            <m:sepChr m:val="∣"/>
                            <m:ctrlPr>
                              <a:rPr lang="en-US" sz="1800" i="1">
                                <a:latin typeface="Cambria Math" charset="0"/>
                              </a:rPr>
                            </m:ctrlPr>
                          </m:dPr>
                          <m:e>
                            <m:sSub>
                              <m:sSubPr>
                                <m:ctrlPr>
                                  <a:rPr lang="en-US" sz="1800" i="1">
                                    <a:latin typeface="Cambria Math" charset="0"/>
                                  </a:rPr>
                                </m:ctrlPr>
                              </m:sSubPr>
                              <m:e>
                                <m:r>
                                  <a:rPr lang="en-US" sz="1800" i="1">
                                    <a:latin typeface="Cambria Math" charset="0"/>
                                  </a:rPr>
                                  <m:t>𝑤</m:t>
                                </m:r>
                              </m:e>
                              <m:sub>
                                <m:r>
                                  <a:rPr lang="en-US" sz="1800" i="1">
                                    <a:latin typeface="Cambria Math" charset="0"/>
                                  </a:rPr>
                                  <m:t>𝑘</m:t>
                                </m:r>
                              </m:sub>
                            </m:sSub>
                          </m:e>
                          <m:e>
                            <m:sSub>
                              <m:sSubPr>
                                <m:ctrlPr>
                                  <a:rPr lang="en-US" sz="1800" i="1">
                                    <a:latin typeface="Cambria Math" charset="0"/>
                                  </a:rPr>
                                </m:ctrlPr>
                              </m:sSubPr>
                              <m:e>
                                <m:r>
                                  <a:rPr lang="en-US" sz="1800" i="1">
                                    <a:latin typeface="Cambria Math" charset="0"/>
                                  </a:rPr>
                                  <m:t>𝑡</m:t>
                                </m:r>
                              </m:e>
                              <m:sub>
                                <m:r>
                                  <a:rPr lang="en-US" sz="1800" i="1">
                                    <a:latin typeface="Cambria Math" charset="0"/>
                                  </a:rPr>
                                  <m:t>𝑘</m:t>
                                </m:r>
                              </m:sub>
                            </m:sSub>
                            <m:r>
                              <a:rPr lang="en-US" sz="1800" i="1">
                                <a:latin typeface="Cambria Math" charset="0"/>
                              </a:rPr>
                              <m:t>=</m:t>
                            </m:r>
                            <m:r>
                              <a:rPr lang="en-US" sz="1800" i="1">
                                <a:latin typeface="Cambria Math" charset="0"/>
                              </a:rPr>
                              <m:t>𝑞</m:t>
                            </m:r>
                          </m:e>
                        </m:d>
                      </m:e>
                    </m:func>
                  </m:oMath>
                </a14:m>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3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40</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p:sp>
        <p:nvSpPr>
          <p:cNvPr id="12" name="TextBox 11"/>
          <p:cNvSpPr txBox="1"/>
          <p:nvPr/>
        </p:nvSpPr>
        <p:spPr>
          <a:xfrm>
            <a:off x="7855888" y="275274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smtClean="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a:off x="7531219" y="3454835"/>
            <a:ext cx="771884" cy="1268863"/>
          </a:xfrm>
          <a:custGeom>
            <a:avLst/>
            <a:gdLst>
              <a:gd name="connsiteX0" fmla="*/ 189382 w 667440"/>
              <a:gd name="connsiteY0" fmla="*/ 0 h 1318867"/>
              <a:gd name="connsiteX1" fmla="*/ 666460 w 667440"/>
              <a:gd name="connsiteY1" fmla="*/ 644056 h 1318867"/>
              <a:gd name="connsiteX2" fmla="*/ 78064 w 667440"/>
              <a:gd name="connsiteY2" fmla="*/ 1240404 h 1318867"/>
              <a:gd name="connsiteX3" fmla="*/ 6502 w 667440"/>
              <a:gd name="connsiteY3" fmla="*/ 1311966 h 1318867"/>
            </a:gdLst>
            <a:ahLst/>
            <a:cxnLst>
              <a:cxn ang="0">
                <a:pos x="connsiteX0" y="connsiteY0"/>
              </a:cxn>
              <a:cxn ang="0">
                <a:pos x="connsiteX1" y="connsiteY1"/>
              </a:cxn>
              <a:cxn ang="0">
                <a:pos x="connsiteX2" y="connsiteY2"/>
              </a:cxn>
              <a:cxn ang="0">
                <a:pos x="connsiteX3" y="connsiteY3"/>
              </a:cxn>
            </a:cxnLst>
            <a:rect l="l" t="t" r="r" b="b"/>
            <a:pathLst>
              <a:path w="667440" h="1318867">
                <a:moveTo>
                  <a:pt x="189382" y="0"/>
                </a:moveTo>
                <a:cubicBezTo>
                  <a:pt x="437197" y="218661"/>
                  <a:pt x="685013" y="437322"/>
                  <a:pt x="666460" y="644056"/>
                </a:cubicBezTo>
                <a:cubicBezTo>
                  <a:pt x="647907" y="850790"/>
                  <a:pt x="188057" y="1129086"/>
                  <a:pt x="78064" y="1240404"/>
                </a:cubicBezTo>
                <a:cubicBezTo>
                  <a:pt x="-31929" y="1351722"/>
                  <a:pt x="6502" y="1311966"/>
                  <a:pt x="6502" y="1311966"/>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336256" y="3395538"/>
            <a:ext cx="1224031" cy="928636"/>
          </a:xfrm>
          <a:custGeom>
            <a:avLst/>
            <a:gdLst>
              <a:gd name="connsiteX0" fmla="*/ 262464 w 4277079"/>
              <a:gd name="connsiteY0" fmla="*/ 0 h 834887"/>
              <a:gd name="connsiteX1" fmla="*/ 397636 w 4277079"/>
              <a:gd name="connsiteY1" fmla="*/ 238539 h 834887"/>
              <a:gd name="connsiteX2" fmla="*/ 4039334 w 4277079"/>
              <a:gd name="connsiteY2" fmla="*/ 206734 h 834887"/>
              <a:gd name="connsiteX3" fmla="*/ 3935967 w 4277079"/>
              <a:gd name="connsiteY3" fmla="*/ 834887 h 834887"/>
            </a:gdLst>
            <a:ahLst/>
            <a:cxnLst>
              <a:cxn ang="0">
                <a:pos x="connsiteX0" y="connsiteY0"/>
              </a:cxn>
              <a:cxn ang="0">
                <a:pos x="connsiteX1" y="connsiteY1"/>
              </a:cxn>
              <a:cxn ang="0">
                <a:pos x="connsiteX2" y="connsiteY2"/>
              </a:cxn>
              <a:cxn ang="0">
                <a:pos x="connsiteX3" y="connsiteY3"/>
              </a:cxn>
            </a:cxnLst>
            <a:rect l="l" t="t" r="r" b="b"/>
            <a:pathLst>
              <a:path w="4277079" h="834887">
                <a:moveTo>
                  <a:pt x="262464" y="0"/>
                </a:moveTo>
                <a:cubicBezTo>
                  <a:pt x="15311" y="102041"/>
                  <a:pt x="-231842" y="204083"/>
                  <a:pt x="397636" y="238539"/>
                </a:cubicBezTo>
                <a:cubicBezTo>
                  <a:pt x="1027114" y="272995"/>
                  <a:pt x="3449612" y="107343"/>
                  <a:pt x="4039334" y="206734"/>
                </a:cubicBezTo>
                <a:cubicBezTo>
                  <a:pt x="4629056" y="306125"/>
                  <a:pt x="3935967" y="834887"/>
                  <a:pt x="3935967" y="834887"/>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1839843" y="3432428"/>
            <a:ext cx="654653" cy="363279"/>
          </a:xfrm>
          <a:custGeom>
            <a:avLst/>
            <a:gdLst>
              <a:gd name="connsiteX0" fmla="*/ 0 w 654653"/>
              <a:gd name="connsiteY0" fmla="*/ 363279 h 363279"/>
              <a:gd name="connsiteX1" fmla="*/ 469127 w 654653"/>
              <a:gd name="connsiteY1" fmla="*/ 283766 h 363279"/>
              <a:gd name="connsiteX2" fmla="*/ 644056 w 654653"/>
              <a:gd name="connsiteY2" fmla="*/ 29324 h 363279"/>
              <a:gd name="connsiteX3" fmla="*/ 636105 w 654653"/>
              <a:gd name="connsiteY3" fmla="*/ 5470 h 363279"/>
            </a:gdLst>
            <a:ahLst/>
            <a:cxnLst>
              <a:cxn ang="0">
                <a:pos x="connsiteX0" y="connsiteY0"/>
              </a:cxn>
              <a:cxn ang="0">
                <a:pos x="connsiteX1" y="connsiteY1"/>
              </a:cxn>
              <a:cxn ang="0">
                <a:pos x="connsiteX2" y="connsiteY2"/>
              </a:cxn>
              <a:cxn ang="0">
                <a:pos x="connsiteX3" y="connsiteY3"/>
              </a:cxn>
            </a:cxnLst>
            <a:rect l="l" t="t" r="r" b="b"/>
            <a:pathLst>
              <a:path w="654653" h="363279">
                <a:moveTo>
                  <a:pt x="0" y="363279"/>
                </a:moveTo>
                <a:cubicBezTo>
                  <a:pt x="180892" y="351352"/>
                  <a:pt x="361784" y="339425"/>
                  <a:pt x="469127" y="283766"/>
                </a:cubicBezTo>
                <a:cubicBezTo>
                  <a:pt x="576470" y="228107"/>
                  <a:pt x="616226" y="75707"/>
                  <a:pt x="644056" y="29324"/>
                </a:cubicBezTo>
                <a:cubicBezTo>
                  <a:pt x="671886" y="-17059"/>
                  <a:pt x="636105" y="5470"/>
                  <a:pt x="636105" y="5470"/>
                </a:cubicBezTo>
              </a:path>
            </a:pathLst>
          </a:custGeom>
          <a:noFill/>
          <a:ln w="28575">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242885" y="1474084"/>
            <a:ext cx="4543306" cy="650582"/>
            <a:chOff x="4242885" y="1474084"/>
            <a:chExt cx="4543306" cy="650582"/>
          </a:xfrm>
        </p:grpSpPr>
        <mc:AlternateContent xmlns:mc="http://schemas.openxmlformats.org/markup-compatibility/2006" xmlns:a14="http://schemas.microsoft.com/office/drawing/2010/main">
          <mc:Choice Requires="a14">
            <p:sp>
              <p:nvSpPr>
                <p:cNvPr id="45" name="TextBox 44"/>
                <p:cNvSpPr txBox="1"/>
                <p:nvPr/>
              </p:nvSpPr>
              <p:spPr>
                <a:xfrm>
                  <a:off x="7091171" y="1474084"/>
                  <a:ext cx="1695020" cy="276999"/>
                </a:xfrm>
                <a:prstGeom prst="rect">
                  <a:avLst/>
                </a:prstGeom>
                <a:solidFill>
                  <a:schemeClr val="accent6">
                    <a:lumMod val="20000"/>
                    <a:lumOff val="80000"/>
                  </a:schemeClr>
                </a:solidFill>
                <a:ln>
                  <a:solidFill>
                    <a:schemeClr val="accent6">
                      <a:lumMod val="50000"/>
                    </a:schemeClr>
                  </a:solidFill>
                </a:ln>
              </p:spPr>
              <p:txBody>
                <a:bodyPr wrap="square" lIns="0" tIns="0" rIns="0" bIns="0" rtlCol="0">
                  <a:spAutoFit/>
                </a:bodyPr>
                <a:lstStyle/>
                <a:p>
                  <a:r>
                    <a:rPr lang="en-US" dirty="0" smtClean="0"/>
                    <a:t> Let’s call it </a:t>
                  </a:r>
                  <a14:m>
                    <m:oMath xmlns:m="http://schemas.openxmlformats.org/officeDocument/2006/math">
                      <m:sSub>
                        <m:sSubPr>
                          <m:ctrlPr>
                            <a:rPr lang="en-US" b="0" i="1" smtClean="0">
                              <a:latin typeface="Cambria Math" charset="0"/>
                            </a:rPr>
                          </m:ctrlPr>
                        </m:sSubPr>
                        <m:e>
                          <m:r>
                            <a:rPr lang="en-US" b="0" i="1" smtClean="0">
                              <a:latin typeface="Cambria Math" charset="0"/>
                            </a:rPr>
                            <m:t>𝛿</m:t>
                          </m:r>
                        </m:e>
                        <m:sub>
                          <m:r>
                            <a:rPr lang="en-US" b="0" i="1" smtClean="0">
                              <a:latin typeface="Cambria Math" charset="0"/>
                            </a:rPr>
                            <m:t>𝑘</m:t>
                          </m:r>
                        </m:sub>
                      </m:sSub>
                      <m:r>
                        <a:rPr lang="en-US" b="0" i="1" smtClean="0">
                          <a:latin typeface="Cambria Math" charset="0"/>
                        </a:rPr>
                        <m:t>(</m:t>
                      </m:r>
                      <m:r>
                        <a:rPr lang="en-US" b="0" i="1" smtClean="0">
                          <a:latin typeface="Cambria Math" charset="0"/>
                        </a:rPr>
                        <m:t>𝑞</m:t>
                      </m:r>
                      <m:r>
                        <a:rPr lang="en-US" b="0" i="1" smtClean="0">
                          <a:latin typeface="Cambria Math" charset="0"/>
                        </a:rPr>
                        <m:t>)</m:t>
                      </m:r>
                    </m:oMath>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7091171" y="1474084"/>
                  <a:ext cx="1695020" cy="276999"/>
                </a:xfrm>
                <a:prstGeom prst="rect">
                  <a:avLst/>
                </a:prstGeom>
                <a:blipFill rotWithShape="0">
                  <a:blip r:embed="rId6"/>
                  <a:stretch>
                    <a:fillRect l="-4643" t="-25532" r="-2143" b="-46809"/>
                  </a:stretch>
                </a:blipFill>
                <a:ln>
                  <a:solidFill>
                    <a:schemeClr val="accent6">
                      <a:lumMod val="50000"/>
                    </a:schemeClr>
                  </a:solidFill>
                </a:ln>
              </p:spPr>
              <p:txBody>
                <a:bodyPr/>
                <a:lstStyle/>
                <a:p>
                  <a:r>
                    <a:rPr lang="en-US">
                      <a:noFill/>
                    </a:rPr>
                    <a:t> </a:t>
                  </a:r>
                </a:p>
              </p:txBody>
            </p:sp>
          </mc:Fallback>
        </mc:AlternateContent>
        <p:cxnSp>
          <p:nvCxnSpPr>
            <p:cNvPr id="10" name="Straight Arrow Connector 9"/>
            <p:cNvCxnSpPr>
              <a:stCxn id="45" idx="1"/>
            </p:cNvCxnSpPr>
            <p:nvPr/>
          </p:nvCxnSpPr>
          <p:spPr>
            <a:xfrm flipH="1">
              <a:off x="4242885" y="1612584"/>
              <a:ext cx="2848286" cy="51208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p:nvPr/>
        </p:nvCxnSpPr>
        <p:spPr>
          <a:xfrm flipH="1">
            <a:off x="3853103" y="2203891"/>
            <a:ext cx="3230118" cy="864809"/>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7059864" y="2039917"/>
                <a:ext cx="1695020" cy="276999"/>
              </a:xfrm>
              <a:prstGeom prst="rect">
                <a:avLst/>
              </a:prstGeom>
              <a:solidFill>
                <a:schemeClr val="accent6">
                  <a:lumMod val="20000"/>
                  <a:lumOff val="80000"/>
                </a:schemeClr>
              </a:solidFill>
              <a:ln>
                <a:solidFill>
                  <a:schemeClr val="accent6">
                    <a:lumMod val="50000"/>
                  </a:schemeClr>
                </a:solidFill>
              </a:ln>
            </p:spPr>
            <p:txBody>
              <a:bodyPr wrap="square" lIns="0" tIns="0" rIns="0" bIns="0" rtlCol="0">
                <a:spAutoFit/>
              </a:bodyPr>
              <a:lstStyle/>
              <a:p>
                <a:r>
                  <a:rPr lang="en-US" dirty="0" smtClean="0"/>
                  <a:t> This is </a:t>
                </a:r>
                <a14:m>
                  <m:oMath xmlns:m="http://schemas.openxmlformats.org/officeDocument/2006/math">
                    <m:r>
                      <a:rPr lang="en-US" b="0" i="0" smtClean="0">
                        <a:latin typeface="Cambria Math" charset="0"/>
                      </a:rPr>
                      <m:t> </m:t>
                    </m:r>
                    <m:sSub>
                      <m:sSubPr>
                        <m:ctrlPr>
                          <a:rPr lang="en-US" b="0" i="1" smtClean="0">
                            <a:latin typeface="Cambria Math" charset="0"/>
                          </a:rPr>
                        </m:ctrlPr>
                      </m:sSubPr>
                      <m:e>
                        <m:r>
                          <a:rPr lang="en-US" i="1">
                            <a:latin typeface="Cambria Math" charset="0"/>
                          </a:rPr>
                          <m:t>𝛿</m:t>
                        </m:r>
                      </m:e>
                      <m:sub>
                        <m:r>
                          <a:rPr lang="en-US" b="0" i="1" smtClean="0">
                            <a:latin typeface="Cambria Math" charset="0"/>
                          </a:rPr>
                          <m:t>𝑘</m:t>
                        </m:r>
                        <m:r>
                          <a:rPr lang="en-US" b="0" i="1" smtClean="0">
                            <a:latin typeface="Cambria Math" charset="0"/>
                          </a:rPr>
                          <m:t>−1</m:t>
                        </m:r>
                      </m:sub>
                    </m:sSub>
                    <m:r>
                      <a:rPr lang="en-US" b="0" i="1" smtClean="0">
                        <a:latin typeface="Cambria Math" charset="0"/>
                      </a:rPr>
                      <m:t>(</m:t>
                    </m:r>
                    <m:r>
                      <a:rPr lang="en-US" b="0" i="1" smtClean="0">
                        <a:latin typeface="Cambria Math" charset="0"/>
                      </a:rPr>
                      <m:t>𝑞</m:t>
                    </m:r>
                    <m:r>
                      <a:rPr lang="en-US" b="0" i="1" smtClean="0">
                        <a:latin typeface="Cambria Math" charset="0"/>
                      </a:rPr>
                      <m:t>′)</m:t>
                    </m:r>
                  </m:oMath>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7059864" y="2039917"/>
                <a:ext cx="1695020" cy="276999"/>
              </a:xfrm>
              <a:prstGeom prst="rect">
                <a:avLst/>
              </a:prstGeom>
              <a:blipFill rotWithShape="0">
                <a:blip r:embed="rId7"/>
                <a:stretch>
                  <a:fillRect l="-4643" t="-140426" b="-170213"/>
                </a:stretch>
              </a:blipFill>
              <a:ln>
                <a:solidFill>
                  <a:schemeClr val="accent6">
                    <a:lumMod val="50000"/>
                  </a:schemeClr>
                </a:solidFill>
              </a:ln>
            </p:spPr>
            <p:txBody>
              <a:bodyPr/>
              <a:lstStyle/>
              <a:p>
                <a:r>
                  <a:rPr lang="en-US">
                    <a:noFill/>
                  </a:rPr>
                  <a:t> </a:t>
                </a:r>
              </a:p>
            </p:txBody>
          </p:sp>
        </mc:Fallback>
      </mc:AlternateContent>
      <p:cxnSp>
        <p:nvCxnSpPr>
          <p:cNvPr id="44" name="Straight Arrow Connector 43"/>
          <p:cNvCxnSpPr/>
          <p:nvPr/>
        </p:nvCxnSpPr>
        <p:spPr>
          <a:xfrm flipV="1">
            <a:off x="1515109" y="4033469"/>
            <a:ext cx="1226277" cy="7315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36" idx="1"/>
          </p:cNvCxnSpPr>
          <p:nvPr/>
        </p:nvCxnSpPr>
        <p:spPr>
          <a:xfrm>
            <a:off x="3101008" y="4025767"/>
            <a:ext cx="1197573" cy="6964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38" idx="3"/>
          </p:cNvCxnSpPr>
          <p:nvPr/>
        </p:nvCxnSpPr>
        <p:spPr>
          <a:xfrm flipV="1">
            <a:off x="4552060" y="4067786"/>
            <a:ext cx="1172502" cy="67198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33" idx="2"/>
          </p:cNvCxnSpPr>
          <p:nvPr/>
        </p:nvCxnSpPr>
        <p:spPr>
          <a:xfrm>
            <a:off x="1578817" y="4837763"/>
            <a:ext cx="1141877" cy="347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123553" y="4815659"/>
            <a:ext cx="1141877" cy="347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39" idx="2"/>
          </p:cNvCxnSpPr>
          <p:nvPr/>
        </p:nvCxnSpPr>
        <p:spPr>
          <a:xfrm flipV="1">
            <a:off x="4636961" y="4841240"/>
            <a:ext cx="1031904" cy="498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1590090" y="4136725"/>
            <a:ext cx="1178892" cy="65996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37" idx="1"/>
          </p:cNvCxnSpPr>
          <p:nvPr/>
        </p:nvCxnSpPr>
        <p:spPr>
          <a:xfrm>
            <a:off x="3032958" y="4055500"/>
            <a:ext cx="1265623" cy="155078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666260" y="5733213"/>
            <a:ext cx="986907" cy="25469"/>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42" idx="1"/>
          </p:cNvCxnSpPr>
          <p:nvPr/>
        </p:nvCxnSpPr>
        <p:spPr>
          <a:xfrm>
            <a:off x="6035258" y="4057730"/>
            <a:ext cx="1087756" cy="65657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6076101" y="4821336"/>
            <a:ext cx="1031904" cy="498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6055340" y="4947387"/>
            <a:ext cx="1046913" cy="646957"/>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72"/>
          <p:cNvSpPr/>
          <p:nvPr/>
        </p:nvSpPr>
        <p:spPr>
          <a:xfrm>
            <a:off x="522191" y="3684914"/>
            <a:ext cx="5570744" cy="2822130"/>
          </a:xfrm>
          <a:custGeom>
            <a:avLst/>
            <a:gdLst>
              <a:gd name="connsiteX0" fmla="*/ 4040736 w 5570744"/>
              <a:gd name="connsiteY0" fmla="*/ 2633581 h 2822130"/>
              <a:gd name="connsiteX1" fmla="*/ 5567387 w 5570744"/>
              <a:gd name="connsiteY1" fmla="*/ 327703 h 2822130"/>
              <a:gd name="connsiteX2" fmla="*/ 4350837 w 5570744"/>
              <a:gd name="connsiteY2" fmla="*/ 73261 h 2822130"/>
              <a:gd name="connsiteX3" fmla="*/ 1265731 w 5570744"/>
              <a:gd name="connsiteY3" fmla="*/ 136872 h 2822130"/>
              <a:gd name="connsiteX4" fmla="*/ 1474 w 5570744"/>
              <a:gd name="connsiteY4" fmla="*/ 1528350 h 2822130"/>
              <a:gd name="connsiteX5" fmla="*/ 1472465 w 5570744"/>
              <a:gd name="connsiteY5" fmla="*/ 2562019 h 2822130"/>
              <a:gd name="connsiteX6" fmla="*/ 4040736 w 5570744"/>
              <a:gd name="connsiteY6" fmla="*/ 2633581 h 28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744" h="2822130">
                <a:moveTo>
                  <a:pt x="4040736" y="2633581"/>
                </a:moveTo>
                <a:cubicBezTo>
                  <a:pt x="4723223" y="2261195"/>
                  <a:pt x="5515704" y="754423"/>
                  <a:pt x="5567387" y="327703"/>
                </a:cubicBezTo>
                <a:cubicBezTo>
                  <a:pt x="5619070" y="-99017"/>
                  <a:pt x="5067780" y="105066"/>
                  <a:pt x="4350837" y="73261"/>
                </a:cubicBezTo>
                <a:cubicBezTo>
                  <a:pt x="3633894" y="41456"/>
                  <a:pt x="1990625" y="-105643"/>
                  <a:pt x="1265731" y="136872"/>
                </a:cubicBezTo>
                <a:cubicBezTo>
                  <a:pt x="540837" y="379387"/>
                  <a:pt x="-32982" y="1124159"/>
                  <a:pt x="1474" y="1528350"/>
                </a:cubicBezTo>
                <a:cubicBezTo>
                  <a:pt x="35930" y="1932541"/>
                  <a:pt x="797929" y="2381790"/>
                  <a:pt x="1472465" y="2562019"/>
                </a:cubicBezTo>
                <a:cubicBezTo>
                  <a:pt x="2147001" y="2742248"/>
                  <a:pt x="3358249" y="3005967"/>
                  <a:pt x="4040736" y="2633581"/>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7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1" grpId="0" animBg="1"/>
      <p:bldP spid="13" grpId="0" animBg="1"/>
      <p:bldP spid="14" grpId="0" animBg="1"/>
      <p:bldP spid="23" grpId="0" animBg="1"/>
      <p:bldP spid="48" grpId="0" animBg="1"/>
      <p:bldP spid="7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Viterbi algorithm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800" dirty="0" smtClean="0">
                    <a:solidFill>
                      <a:srgbClr val="3C58AD"/>
                    </a:solidFill>
                  </a:rPr>
                  <a:t>Inductive step</a:t>
                </a:r>
                <a:r>
                  <a:rPr lang="en-US" sz="2800" dirty="0" smtClean="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r>
                      <a:rPr lang="en-US" sz="2800" b="0" i="1" smtClean="0">
                        <a:latin typeface="Cambria Math" charset="0"/>
                      </a:rPr>
                      <m:t>−1</m:t>
                    </m:r>
                  </m:oMath>
                </a14:m>
                <a:r>
                  <a:rPr lang="en-US" sz="2600" i="1" dirty="0" smtClean="0">
                    <a:latin typeface="Cambria Math" charset="0"/>
                  </a:rPr>
                  <a:t> to </a:t>
                </a:r>
                <a:r>
                  <a:rPr lang="en-US" sz="2600" i="1" dirty="0" err="1" smtClean="0">
                    <a:latin typeface="Cambria Math" charset="0"/>
                  </a:rPr>
                  <a:t>i</a:t>
                </a:r>
                <a:r>
                  <a:rPr lang="en-US" sz="2600" i="1" dirty="0" smtClean="0">
                    <a:latin typeface="Cambria Math" charset="0"/>
                  </a:rPr>
                  <a:t> = </a:t>
                </a:r>
                <a:r>
                  <a:rPr lang="en-US" sz="2600" i="1" dirty="0" smtClean="0">
                    <a:latin typeface="Cambria Math" charset="0"/>
                  </a:rPr>
                  <a:t>k </a:t>
                </a:r>
                <a:endParaRPr lang="en-US" sz="2600" i="1" dirty="0" smtClean="0">
                  <a:latin typeface="Cambria Math" charset="0"/>
                </a:endParaRPr>
              </a:p>
              <a:p>
                <a14:m>
                  <m:oMath xmlns:m="http://schemas.openxmlformats.org/officeDocument/2006/math">
                    <m:sSub>
                      <m:sSubPr>
                        <m:ctrlPr>
                          <a:rPr lang="en-US" sz="2000" i="1" smtClean="0">
                            <a:latin typeface="Cambria Math" charset="0"/>
                          </a:rPr>
                        </m:ctrlPr>
                      </m:sSubPr>
                      <m:e>
                        <m:r>
                          <a:rPr lang="en-US" sz="2000" b="0" i="1" smtClean="0">
                            <a:latin typeface="Cambria Math" charset="0"/>
                          </a:rPr>
                          <m:t>𝛿</m:t>
                        </m:r>
                      </m:e>
                      <m:sub>
                        <m:r>
                          <a:rPr lang="en-US" sz="2000" i="1">
                            <a:latin typeface="Cambria Math" charset="0"/>
                          </a:rPr>
                          <m:t>𝑘</m:t>
                        </m:r>
                      </m:sub>
                    </m:sSub>
                    <m:d>
                      <m:dPr>
                        <m:ctrlPr>
                          <a:rPr lang="en-US" sz="2000" i="1">
                            <a:latin typeface="Cambria Math" charset="0"/>
                          </a:rPr>
                        </m:ctrlPr>
                      </m:dPr>
                      <m:e>
                        <m:r>
                          <a:rPr lang="en-US" sz="2000" b="0" i="1" smtClean="0">
                            <a:latin typeface="Cambria Math" charset="0"/>
                          </a:rPr>
                          <m:t>𝑞</m:t>
                        </m:r>
                      </m:e>
                    </m:d>
                    <m:r>
                      <m:rPr>
                        <m:nor/>
                      </m:rPr>
                      <a:rPr lang="en-US" sz="2000" b="0" i="0" dirty="0" smtClean="0"/>
                      <m:t>=</m:t>
                    </m:r>
                    <m:func>
                      <m:funcPr>
                        <m:ctrlPr>
                          <a:rPr lang="en-US" sz="2000" i="1" dirty="0">
                            <a:latin typeface="Cambria Math" charset="0"/>
                          </a:rPr>
                        </m:ctrlPr>
                      </m:funcPr>
                      <m:fName>
                        <m:limLow>
                          <m:limLowPr>
                            <m:ctrlPr>
                              <a:rPr lang="en-US" sz="2000" i="1" dirty="0">
                                <a:latin typeface="Cambria Math" charset="0"/>
                              </a:rPr>
                            </m:ctrlPr>
                          </m:limLowPr>
                          <m:e>
                            <m:r>
                              <m:rPr>
                                <m:sty m:val="p"/>
                              </m:rPr>
                              <a:rPr lang="en-US" sz="2000" dirty="0">
                                <a:latin typeface="Cambria Math" charset="0"/>
                              </a:rPr>
                              <m:t>max</m:t>
                            </m:r>
                          </m:e>
                          <m:lim>
                            <m:r>
                              <a:rPr lang="en-US" sz="2000" i="1" dirty="0">
                                <a:latin typeface="Cambria Math" charset="0"/>
                              </a:rPr>
                              <m:t>𝑞</m:t>
                            </m:r>
                            <m:r>
                              <a:rPr lang="en-US" sz="2000" i="1" dirty="0">
                                <a:latin typeface="Cambria Math" charset="0"/>
                              </a:rPr>
                              <m:t>′</m:t>
                            </m:r>
                          </m:lim>
                        </m:limLow>
                      </m:fName>
                      <m:e>
                        <m:sSub>
                          <m:sSubPr>
                            <m:ctrlPr>
                              <a:rPr lang="en-US" sz="2000" i="1" dirty="0">
                                <a:latin typeface="Cambria Math" charset="0"/>
                              </a:rPr>
                            </m:ctrlPr>
                          </m:sSubPr>
                          <m:e>
                            <m:r>
                              <a:rPr lang="en-US" sz="2000" i="1" dirty="0">
                                <a:latin typeface="Cambria Math" charset="0"/>
                              </a:rPr>
                              <m:t>𝛿</m:t>
                            </m:r>
                          </m:e>
                          <m:sub>
                            <m:r>
                              <a:rPr lang="en-US" sz="2000" i="1" dirty="0">
                                <a:latin typeface="Cambria Math" charset="0"/>
                              </a:rPr>
                              <m:t>𝑘</m:t>
                            </m:r>
                            <m:r>
                              <a:rPr lang="en-US" sz="2000" i="1" dirty="0">
                                <a:latin typeface="Cambria Math" charset="0"/>
                              </a:rPr>
                              <m:t>−1</m:t>
                            </m:r>
                          </m:sub>
                        </m:sSub>
                        <m:r>
                          <a:rPr lang="en-US" sz="2000" i="1" dirty="0">
                            <a:latin typeface="Cambria Math" charset="0"/>
                          </a:rPr>
                          <m:t>(</m:t>
                        </m:r>
                        <m:sSup>
                          <m:sSupPr>
                            <m:ctrlPr>
                              <a:rPr lang="en-US" sz="2000" i="1" dirty="0">
                                <a:latin typeface="Cambria Math" charset="0"/>
                              </a:rPr>
                            </m:ctrlPr>
                          </m:sSupPr>
                          <m:e>
                            <m:r>
                              <a:rPr lang="en-US" sz="2000" i="1" dirty="0">
                                <a:latin typeface="Cambria Math" charset="0"/>
                              </a:rPr>
                              <m:t>𝑞</m:t>
                            </m:r>
                          </m:e>
                          <m:sup>
                            <m:r>
                              <a:rPr lang="en-US" sz="2000" i="1" dirty="0">
                                <a:latin typeface="Cambria Math" charset="0"/>
                              </a:rPr>
                              <m:t>′</m:t>
                            </m:r>
                          </m:sup>
                        </m:sSup>
                        <m:r>
                          <a:rPr lang="en-US" sz="2000" i="1" dirty="0">
                            <a:latin typeface="Cambria Math" charset="0"/>
                          </a:rPr>
                          <m:t>)</m:t>
                        </m:r>
                      </m:e>
                    </m:func>
                    <m:r>
                      <a:rPr lang="en-US" sz="2000" i="1" dirty="0">
                        <a:latin typeface="Cambria Math" charset="0"/>
                      </a:rPr>
                      <m:t>𝑃</m:t>
                    </m:r>
                    <m:r>
                      <a:rPr lang="en-US" sz="2000" i="1" dirty="0">
                        <a:latin typeface="Cambria Math" charset="0"/>
                      </a:rPr>
                      <m:t>(</m:t>
                    </m:r>
                    <m:sSub>
                      <m:sSubPr>
                        <m:ctrlPr>
                          <a:rPr lang="en-US" sz="2000" i="1" dirty="0">
                            <a:latin typeface="Cambria Math" charset="0"/>
                          </a:rPr>
                        </m:ctrlPr>
                      </m:sSubPr>
                      <m:e>
                        <m:sSub>
                          <m:sSubPr>
                            <m:ctrlPr>
                              <a:rPr lang="en-US" sz="2000" i="1" dirty="0">
                                <a:latin typeface="Cambria Math" charset="0"/>
                              </a:rPr>
                            </m:ctrlPr>
                          </m:sSubPr>
                          <m:e>
                            <m:r>
                              <a:rPr lang="en-US" sz="2000" i="1" dirty="0">
                                <a:latin typeface="Cambria Math" charset="0"/>
                              </a:rPr>
                              <m:t>𝑡</m:t>
                            </m:r>
                          </m:e>
                          <m:sub>
                            <m:r>
                              <a:rPr lang="en-US" sz="2000" i="1" dirty="0">
                                <a:latin typeface="Cambria Math" charset="0"/>
                              </a:rPr>
                              <m:t>𝑘</m:t>
                            </m:r>
                          </m:sub>
                        </m:sSub>
                        <m:r>
                          <a:rPr lang="en-US" sz="2000" i="1" dirty="0">
                            <a:latin typeface="Cambria Math" charset="0"/>
                          </a:rPr>
                          <m:t>=</m:t>
                        </m:r>
                        <m:r>
                          <a:rPr lang="en-US" sz="2000" b="0" i="1" dirty="0" smtClean="0">
                            <a:latin typeface="Cambria Math" charset="0"/>
                          </a:rPr>
                          <m:t>𝑞</m:t>
                        </m:r>
                        <m:r>
                          <a:rPr lang="en-US" sz="2000" i="1" dirty="0">
                            <a:latin typeface="Cambria Math" charset="0"/>
                          </a:rPr>
                          <m:t>∣</m:t>
                        </m:r>
                        <m:r>
                          <a:rPr lang="en-US" sz="2000" i="1" dirty="0">
                            <a:latin typeface="Cambria Math" charset="0"/>
                          </a:rPr>
                          <m:t>𝑡</m:t>
                        </m:r>
                      </m:e>
                      <m:sub>
                        <m:r>
                          <a:rPr lang="en-US" sz="2000" i="1" dirty="0">
                            <a:latin typeface="Cambria Math" charset="0"/>
                          </a:rPr>
                          <m:t>𝑘</m:t>
                        </m:r>
                        <m:r>
                          <a:rPr lang="en-US" sz="2000" i="1" dirty="0">
                            <a:latin typeface="Cambria Math" charset="0"/>
                          </a:rPr>
                          <m:t>−1</m:t>
                        </m:r>
                      </m:sub>
                    </m:sSub>
                    <m:r>
                      <a:rPr lang="en-US" sz="2000" i="1" dirty="0">
                        <a:latin typeface="Cambria Math" charset="0"/>
                      </a:rPr>
                      <m:t>=</m:t>
                    </m:r>
                    <m:r>
                      <a:rPr lang="en-US" sz="2000" b="0" i="1" dirty="0" smtClean="0">
                        <a:latin typeface="Cambria Math" charset="0"/>
                      </a:rPr>
                      <m:t>𝑞</m:t>
                    </m:r>
                    <m:r>
                      <a:rPr lang="en-US" sz="2000" i="1" dirty="0">
                        <a:latin typeface="Cambria Math" charset="0"/>
                      </a:rPr>
                      <m:t>′)</m:t>
                    </m:r>
                    <m:r>
                      <a:rPr lang="en-US" sz="2000" i="1" dirty="0">
                        <a:latin typeface="Cambria Math" charset="0"/>
                      </a:rPr>
                      <m:t>𝑃</m:t>
                    </m:r>
                    <m:r>
                      <a:rPr lang="en-US" sz="2000" i="1" dirty="0">
                        <a:latin typeface="Cambria Math" charset="0"/>
                      </a:rPr>
                      <m:t>(</m:t>
                    </m:r>
                    <m:sSub>
                      <m:sSubPr>
                        <m:ctrlPr>
                          <a:rPr lang="en-US" sz="2000" i="1" dirty="0">
                            <a:latin typeface="Cambria Math" charset="0"/>
                          </a:rPr>
                        </m:ctrlPr>
                      </m:sSubPr>
                      <m:e>
                        <m:sSub>
                          <m:sSubPr>
                            <m:ctrlPr>
                              <a:rPr lang="en-US" sz="2000" i="1" dirty="0">
                                <a:latin typeface="Cambria Math" charset="0"/>
                              </a:rPr>
                            </m:ctrlPr>
                          </m:sSubPr>
                          <m:e>
                            <m:r>
                              <a:rPr lang="en-US" sz="2000" i="1" dirty="0">
                                <a:latin typeface="Cambria Math" charset="0"/>
                              </a:rPr>
                              <m:t>𝑤</m:t>
                            </m:r>
                          </m:e>
                          <m:sub>
                            <m:r>
                              <a:rPr lang="en-US" sz="2000" i="1" dirty="0">
                                <a:latin typeface="Cambria Math" charset="0"/>
                              </a:rPr>
                              <m:t>𝑘</m:t>
                            </m:r>
                          </m:sub>
                        </m:sSub>
                        <m:r>
                          <a:rPr lang="en-US" sz="2000" i="1" dirty="0">
                            <a:latin typeface="Cambria Math" charset="0"/>
                          </a:rPr>
                          <m:t>∣</m:t>
                        </m:r>
                        <m:r>
                          <a:rPr lang="en-US" sz="2000" i="1" dirty="0">
                            <a:latin typeface="Cambria Math" charset="0"/>
                          </a:rPr>
                          <m:t>𝑡</m:t>
                        </m:r>
                      </m:e>
                      <m:sub>
                        <m:r>
                          <a:rPr lang="en-US" sz="2000" i="1" dirty="0">
                            <a:latin typeface="Cambria Math" charset="0"/>
                          </a:rPr>
                          <m:t>𝑘</m:t>
                        </m:r>
                      </m:sub>
                    </m:sSub>
                    <m:r>
                      <a:rPr lang="en-US" sz="2000" i="1" dirty="0">
                        <a:latin typeface="Cambria Math" charset="0"/>
                      </a:rPr>
                      <m:t>=</m:t>
                    </m:r>
                    <m:r>
                      <a:rPr lang="en-US" sz="2000" b="0" i="1" dirty="0" smtClean="0">
                        <a:latin typeface="Cambria Math" charset="0"/>
                      </a:rPr>
                      <m:t>𝑞</m:t>
                    </m:r>
                    <m:r>
                      <a:rPr lang="en-US" sz="2000" i="1" dirty="0">
                        <a:latin typeface="Cambria Math" charset="0"/>
                      </a:rPr>
                      <m:t>)</m:t>
                    </m:r>
                  </m:oMath>
                </a14:m>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3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41</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smtClean="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rot="20816668">
            <a:off x="7221419" y="2173246"/>
            <a:ext cx="893843" cy="2481567"/>
          </a:xfrm>
          <a:custGeom>
            <a:avLst/>
            <a:gdLst>
              <a:gd name="connsiteX0" fmla="*/ 189382 w 667440"/>
              <a:gd name="connsiteY0" fmla="*/ 0 h 1318867"/>
              <a:gd name="connsiteX1" fmla="*/ 666460 w 667440"/>
              <a:gd name="connsiteY1" fmla="*/ 644056 h 1318867"/>
              <a:gd name="connsiteX2" fmla="*/ 78064 w 667440"/>
              <a:gd name="connsiteY2" fmla="*/ 1240404 h 1318867"/>
              <a:gd name="connsiteX3" fmla="*/ 6502 w 667440"/>
              <a:gd name="connsiteY3" fmla="*/ 1311966 h 1318867"/>
            </a:gdLst>
            <a:ahLst/>
            <a:cxnLst>
              <a:cxn ang="0">
                <a:pos x="connsiteX0" y="connsiteY0"/>
              </a:cxn>
              <a:cxn ang="0">
                <a:pos x="connsiteX1" y="connsiteY1"/>
              </a:cxn>
              <a:cxn ang="0">
                <a:pos x="connsiteX2" y="connsiteY2"/>
              </a:cxn>
              <a:cxn ang="0">
                <a:pos x="connsiteX3" y="connsiteY3"/>
              </a:cxn>
            </a:cxnLst>
            <a:rect l="l" t="t" r="r" b="b"/>
            <a:pathLst>
              <a:path w="667440" h="1318867">
                <a:moveTo>
                  <a:pt x="189382" y="0"/>
                </a:moveTo>
                <a:cubicBezTo>
                  <a:pt x="437197" y="218661"/>
                  <a:pt x="685013" y="437322"/>
                  <a:pt x="666460" y="644056"/>
                </a:cubicBezTo>
                <a:cubicBezTo>
                  <a:pt x="647907" y="850790"/>
                  <a:pt x="188057" y="1129086"/>
                  <a:pt x="78064" y="1240404"/>
                </a:cubicBezTo>
                <a:cubicBezTo>
                  <a:pt x="-31929" y="1351722"/>
                  <a:pt x="6502" y="1311966"/>
                  <a:pt x="6502" y="1311966"/>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242886" y="2433099"/>
            <a:ext cx="2317402" cy="1891075"/>
          </a:xfrm>
          <a:custGeom>
            <a:avLst/>
            <a:gdLst>
              <a:gd name="connsiteX0" fmla="*/ 262464 w 4277079"/>
              <a:gd name="connsiteY0" fmla="*/ 0 h 834887"/>
              <a:gd name="connsiteX1" fmla="*/ 397636 w 4277079"/>
              <a:gd name="connsiteY1" fmla="*/ 238539 h 834887"/>
              <a:gd name="connsiteX2" fmla="*/ 4039334 w 4277079"/>
              <a:gd name="connsiteY2" fmla="*/ 206734 h 834887"/>
              <a:gd name="connsiteX3" fmla="*/ 3935967 w 4277079"/>
              <a:gd name="connsiteY3" fmla="*/ 834887 h 834887"/>
            </a:gdLst>
            <a:ahLst/>
            <a:cxnLst>
              <a:cxn ang="0">
                <a:pos x="connsiteX0" y="connsiteY0"/>
              </a:cxn>
              <a:cxn ang="0">
                <a:pos x="connsiteX1" y="connsiteY1"/>
              </a:cxn>
              <a:cxn ang="0">
                <a:pos x="connsiteX2" y="connsiteY2"/>
              </a:cxn>
              <a:cxn ang="0">
                <a:pos x="connsiteX3" y="connsiteY3"/>
              </a:cxn>
            </a:cxnLst>
            <a:rect l="l" t="t" r="r" b="b"/>
            <a:pathLst>
              <a:path w="4277079" h="834887">
                <a:moveTo>
                  <a:pt x="262464" y="0"/>
                </a:moveTo>
                <a:cubicBezTo>
                  <a:pt x="15311" y="102041"/>
                  <a:pt x="-231842" y="204083"/>
                  <a:pt x="397636" y="238539"/>
                </a:cubicBezTo>
                <a:cubicBezTo>
                  <a:pt x="1027114" y="272995"/>
                  <a:pt x="3449612" y="107343"/>
                  <a:pt x="4039334" y="206734"/>
                </a:cubicBezTo>
                <a:cubicBezTo>
                  <a:pt x="4629056" y="306125"/>
                  <a:pt x="3935967" y="834887"/>
                  <a:pt x="3935967" y="834887"/>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556031" y="3444527"/>
            <a:ext cx="5570744" cy="2822130"/>
          </a:xfrm>
          <a:custGeom>
            <a:avLst/>
            <a:gdLst>
              <a:gd name="connsiteX0" fmla="*/ 4040736 w 5570744"/>
              <a:gd name="connsiteY0" fmla="*/ 2633581 h 2822130"/>
              <a:gd name="connsiteX1" fmla="*/ 5567387 w 5570744"/>
              <a:gd name="connsiteY1" fmla="*/ 327703 h 2822130"/>
              <a:gd name="connsiteX2" fmla="*/ 4350837 w 5570744"/>
              <a:gd name="connsiteY2" fmla="*/ 73261 h 2822130"/>
              <a:gd name="connsiteX3" fmla="*/ 1265731 w 5570744"/>
              <a:gd name="connsiteY3" fmla="*/ 136872 h 2822130"/>
              <a:gd name="connsiteX4" fmla="*/ 1474 w 5570744"/>
              <a:gd name="connsiteY4" fmla="*/ 1528350 h 2822130"/>
              <a:gd name="connsiteX5" fmla="*/ 1472465 w 5570744"/>
              <a:gd name="connsiteY5" fmla="*/ 2562019 h 2822130"/>
              <a:gd name="connsiteX6" fmla="*/ 4040736 w 5570744"/>
              <a:gd name="connsiteY6" fmla="*/ 2633581 h 28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744" h="2822130">
                <a:moveTo>
                  <a:pt x="4040736" y="2633581"/>
                </a:moveTo>
                <a:cubicBezTo>
                  <a:pt x="4723223" y="2261195"/>
                  <a:pt x="5515704" y="754423"/>
                  <a:pt x="5567387" y="327703"/>
                </a:cubicBezTo>
                <a:cubicBezTo>
                  <a:pt x="5619070" y="-99017"/>
                  <a:pt x="5067780" y="105066"/>
                  <a:pt x="4350837" y="73261"/>
                </a:cubicBezTo>
                <a:cubicBezTo>
                  <a:pt x="3633894" y="41456"/>
                  <a:pt x="1990625" y="-105643"/>
                  <a:pt x="1265731" y="136872"/>
                </a:cubicBezTo>
                <a:cubicBezTo>
                  <a:pt x="540837" y="379387"/>
                  <a:pt x="-32982" y="1124159"/>
                  <a:pt x="1474" y="1528350"/>
                </a:cubicBezTo>
                <a:cubicBezTo>
                  <a:pt x="35930" y="1932541"/>
                  <a:pt x="797929" y="2381790"/>
                  <a:pt x="1472465" y="2562019"/>
                </a:cubicBezTo>
                <a:cubicBezTo>
                  <a:pt x="2147001" y="2742248"/>
                  <a:pt x="3358249" y="3005967"/>
                  <a:pt x="4040736" y="2633581"/>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1812897" y="2234318"/>
            <a:ext cx="1533203" cy="1347642"/>
          </a:xfrm>
          <a:custGeom>
            <a:avLst/>
            <a:gdLst>
              <a:gd name="connsiteX0" fmla="*/ 0 w 654653"/>
              <a:gd name="connsiteY0" fmla="*/ 363279 h 363279"/>
              <a:gd name="connsiteX1" fmla="*/ 469127 w 654653"/>
              <a:gd name="connsiteY1" fmla="*/ 283766 h 363279"/>
              <a:gd name="connsiteX2" fmla="*/ 644056 w 654653"/>
              <a:gd name="connsiteY2" fmla="*/ 29324 h 363279"/>
              <a:gd name="connsiteX3" fmla="*/ 636105 w 654653"/>
              <a:gd name="connsiteY3" fmla="*/ 5470 h 363279"/>
            </a:gdLst>
            <a:ahLst/>
            <a:cxnLst>
              <a:cxn ang="0">
                <a:pos x="connsiteX0" y="connsiteY0"/>
              </a:cxn>
              <a:cxn ang="0">
                <a:pos x="connsiteX1" y="connsiteY1"/>
              </a:cxn>
              <a:cxn ang="0">
                <a:pos x="connsiteX2" y="connsiteY2"/>
              </a:cxn>
              <a:cxn ang="0">
                <a:pos x="connsiteX3" y="connsiteY3"/>
              </a:cxn>
            </a:cxnLst>
            <a:rect l="l" t="t" r="r" b="b"/>
            <a:pathLst>
              <a:path w="654653" h="363279">
                <a:moveTo>
                  <a:pt x="0" y="363279"/>
                </a:moveTo>
                <a:cubicBezTo>
                  <a:pt x="180892" y="351352"/>
                  <a:pt x="361784" y="339425"/>
                  <a:pt x="469127" y="283766"/>
                </a:cubicBezTo>
                <a:cubicBezTo>
                  <a:pt x="576470" y="228107"/>
                  <a:pt x="616226" y="75707"/>
                  <a:pt x="644056" y="29324"/>
                </a:cubicBezTo>
                <a:cubicBezTo>
                  <a:pt x="671886" y="-17059"/>
                  <a:pt x="636105" y="5470"/>
                  <a:pt x="636105" y="5470"/>
                </a:cubicBezTo>
              </a:path>
            </a:pathLst>
          </a:custGeom>
          <a:noFill/>
          <a:ln w="28575">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5188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Viterbi algorithm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800" dirty="0" smtClean="0">
                    <a:solidFill>
                      <a:srgbClr val="3C58AD"/>
                    </a:solidFill>
                  </a:rPr>
                  <a:t>Inductive step</a:t>
                </a:r>
                <a:r>
                  <a:rPr lang="en-US" sz="2800" dirty="0" smtClean="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r>
                      <a:rPr lang="en-US" sz="2800" b="0" i="1" smtClean="0">
                        <a:latin typeface="Cambria Math" charset="0"/>
                      </a:rPr>
                      <m:t>−1</m:t>
                    </m:r>
                  </m:oMath>
                </a14:m>
                <a:r>
                  <a:rPr lang="en-US" sz="2600" i="1" dirty="0" smtClean="0">
                    <a:latin typeface="Cambria Math" charset="0"/>
                  </a:rPr>
                  <a:t> to </a:t>
                </a:r>
                <a:r>
                  <a:rPr lang="en-US" sz="2600" i="1" dirty="0" err="1" smtClean="0">
                    <a:latin typeface="Cambria Math" charset="0"/>
                  </a:rPr>
                  <a:t>i</a:t>
                </a:r>
                <a:r>
                  <a:rPr lang="en-US" sz="2600" i="1" dirty="0" smtClean="0">
                    <a:latin typeface="Cambria Math" charset="0"/>
                  </a:rPr>
                  <a:t> = </a:t>
                </a:r>
                <a:r>
                  <a:rPr lang="en-US" sz="2600" i="1" dirty="0" smtClean="0">
                    <a:latin typeface="Cambria Math" charset="0"/>
                  </a:rPr>
                  <a:t>k </a:t>
                </a:r>
                <a:endParaRPr lang="en-US" sz="2600" i="1" dirty="0" smtClean="0">
                  <a:latin typeface="Cambria Math" charset="0"/>
                </a:endParaRPr>
              </a:p>
              <a:p>
                <a14:m>
                  <m:oMath xmlns:m="http://schemas.openxmlformats.org/officeDocument/2006/math">
                    <m:sSub>
                      <m:sSubPr>
                        <m:ctrlPr>
                          <a:rPr lang="en-US" sz="2200" i="1">
                            <a:latin typeface="Cambria Math" charset="0"/>
                          </a:rPr>
                        </m:ctrlPr>
                      </m:sSubPr>
                      <m:e>
                        <m:r>
                          <a:rPr lang="en-US" sz="2200" i="1">
                            <a:latin typeface="Cambria Math" charset="0"/>
                          </a:rPr>
                          <m:t>𝛿</m:t>
                        </m:r>
                      </m:e>
                      <m:sub>
                        <m:r>
                          <a:rPr lang="en-US" sz="2200" i="1">
                            <a:latin typeface="Cambria Math" charset="0"/>
                          </a:rPr>
                          <m:t>𝑘</m:t>
                        </m:r>
                      </m:sub>
                    </m:sSub>
                    <m:d>
                      <m:dPr>
                        <m:ctrlPr>
                          <a:rPr lang="en-US" sz="2200" i="1">
                            <a:latin typeface="Cambria Math" charset="0"/>
                          </a:rPr>
                        </m:ctrlPr>
                      </m:dPr>
                      <m:e>
                        <m:r>
                          <a:rPr lang="en-US" sz="2200" i="1">
                            <a:latin typeface="Cambria Math" charset="0"/>
                          </a:rPr>
                          <m:t>𝑞</m:t>
                        </m:r>
                      </m:e>
                    </m:d>
                    <m:r>
                      <m:rPr>
                        <m:nor/>
                      </m:rPr>
                      <a:rPr lang="en-US" sz="2200" dirty="0"/>
                      <m:t>=</m:t>
                    </m:r>
                    <m:func>
                      <m:funcPr>
                        <m:ctrlPr>
                          <a:rPr lang="en-US" sz="2200" i="1" dirty="0">
                            <a:latin typeface="Cambria Math" charset="0"/>
                          </a:rPr>
                        </m:ctrlPr>
                      </m:funcPr>
                      <m:fName>
                        <m:limLow>
                          <m:limLowPr>
                            <m:ctrlPr>
                              <a:rPr lang="en-US" sz="2200" i="1" dirty="0">
                                <a:latin typeface="Cambria Math" charset="0"/>
                              </a:rPr>
                            </m:ctrlPr>
                          </m:limLowPr>
                          <m:e>
                            <m:r>
                              <m:rPr>
                                <m:sty m:val="p"/>
                              </m:rPr>
                              <a:rPr lang="en-US" sz="2200" dirty="0">
                                <a:latin typeface="Cambria Math" charset="0"/>
                              </a:rPr>
                              <m:t>max</m:t>
                            </m:r>
                          </m:e>
                          <m:lim>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lim>
                        </m:limLow>
                      </m:fName>
                      <m:e>
                        <m:sSub>
                          <m:sSubPr>
                            <m:ctrlPr>
                              <a:rPr lang="en-US" sz="2200" i="1" dirty="0">
                                <a:latin typeface="Cambria Math" charset="0"/>
                              </a:rPr>
                            </m:ctrlPr>
                          </m:sSubPr>
                          <m:e>
                            <m:r>
                              <a:rPr lang="en-US" sz="2200" i="1" dirty="0">
                                <a:latin typeface="Cambria Math" charset="0"/>
                              </a:rPr>
                              <m:t>𝛿</m:t>
                            </m:r>
                          </m:e>
                          <m:sub>
                            <m:r>
                              <a:rPr lang="en-US" sz="2200" i="1" dirty="0">
                                <a:latin typeface="Cambria Math" charset="0"/>
                              </a:rPr>
                              <m:t>𝑘</m:t>
                            </m:r>
                            <m:r>
                              <a:rPr lang="en-US" sz="2200" i="1" dirty="0">
                                <a:latin typeface="Cambria Math" charset="0"/>
                              </a:rPr>
                              <m:t>−1</m:t>
                            </m:r>
                          </m:sub>
                        </m:sSub>
                        <m:d>
                          <m:dPr>
                            <m:ctrlPr>
                              <a:rPr lang="en-US" sz="2200" i="1" dirty="0">
                                <a:latin typeface="Cambria Math" charset="0"/>
                              </a:rPr>
                            </m:ctrlPr>
                          </m:dPr>
                          <m:e>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e>
                        </m:d>
                      </m:e>
                    </m:func>
                    <m:r>
                      <a:rPr lang="en-US" sz="2200" i="1" dirty="0">
                        <a:latin typeface="Cambria Math" charset="0"/>
                      </a:rPr>
                      <m:t>𝑃</m:t>
                    </m:r>
                    <m:d>
                      <m:dPr>
                        <m:ctrlPr>
                          <a:rPr lang="en-US" sz="2200" i="1" dirty="0">
                            <a:latin typeface="Cambria Math" charset="0"/>
                          </a:rPr>
                        </m:ctrlPr>
                      </m:dPr>
                      <m:e>
                        <m:sSub>
                          <m:sSubPr>
                            <m:ctrlPr>
                              <a:rPr lang="en-US" sz="2200" i="1" dirty="0">
                                <a:latin typeface="Cambria Math" charset="0"/>
                              </a:rPr>
                            </m:ctrlPr>
                          </m:sSubPr>
                          <m:e>
                            <m:sSub>
                              <m:sSubPr>
                                <m:ctrlPr>
                                  <a:rPr lang="en-US" sz="2200" i="1" dirty="0">
                                    <a:latin typeface="Cambria Math" charset="0"/>
                                  </a:rPr>
                                </m:ctrlPr>
                              </m:sSubPr>
                              <m:e>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r>
                              <a:rPr lang="en-US" sz="2200" i="1" dirty="0">
                                <a:latin typeface="Cambria Math" charset="0"/>
                              </a:rPr>
                              <m:t>∣</m:t>
                            </m:r>
                            <m:r>
                              <a:rPr lang="en-US" sz="2200" i="1" dirty="0">
                                <a:latin typeface="Cambria Math" charset="0"/>
                              </a:rPr>
                              <m:t>𝑡</m:t>
                            </m:r>
                          </m:e>
                          <m:sub>
                            <m:r>
                              <a:rPr lang="en-US" sz="2200" i="1" dirty="0">
                                <a:latin typeface="Cambria Math" charset="0"/>
                              </a:rPr>
                              <m:t>𝑘</m:t>
                            </m:r>
                            <m:r>
                              <a:rPr lang="en-US" sz="2200" i="1" dirty="0">
                                <a:latin typeface="Cambria Math" charset="0"/>
                              </a:rPr>
                              <m:t>−1</m:t>
                            </m:r>
                          </m:sub>
                        </m:sSub>
                        <m:r>
                          <a:rPr lang="en-US" sz="2200" i="1" dirty="0">
                            <a:latin typeface="Cambria Math" charset="0"/>
                          </a:rPr>
                          <m:t>=</m:t>
                        </m:r>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e>
                    </m:d>
                    <m:r>
                      <a:rPr lang="en-US" sz="2200" i="1" dirty="0">
                        <a:latin typeface="Cambria Math" charset="0"/>
                      </a:rPr>
                      <m:t>𝑃</m:t>
                    </m:r>
                    <m:d>
                      <m:dPr>
                        <m:ctrlPr>
                          <a:rPr lang="en-US" sz="2200" i="1" dirty="0">
                            <a:latin typeface="Cambria Math" charset="0"/>
                          </a:rPr>
                        </m:ctrlPr>
                      </m:dPr>
                      <m:e>
                        <m:sSub>
                          <m:sSubPr>
                            <m:ctrlPr>
                              <a:rPr lang="en-US" sz="2200" i="1" dirty="0">
                                <a:latin typeface="Cambria Math" charset="0"/>
                              </a:rPr>
                            </m:ctrlPr>
                          </m:sSubPr>
                          <m:e>
                            <m:sSub>
                              <m:sSubPr>
                                <m:ctrlPr>
                                  <a:rPr lang="en-US" sz="2200" i="1" dirty="0">
                                    <a:latin typeface="Cambria Math" charset="0"/>
                                  </a:rPr>
                                </m:ctrlPr>
                              </m:sSubPr>
                              <m:e>
                                <m:r>
                                  <a:rPr lang="en-US" sz="2200" i="1" dirty="0">
                                    <a:latin typeface="Cambria Math" charset="0"/>
                                  </a:rPr>
                                  <m:t>𝑤</m:t>
                                </m:r>
                              </m:e>
                              <m:sub>
                                <m:r>
                                  <a:rPr lang="en-US" sz="2200" i="1" dirty="0">
                                    <a:latin typeface="Cambria Math" charset="0"/>
                                  </a:rPr>
                                  <m:t>𝑘</m:t>
                                </m:r>
                              </m:sub>
                            </m:sSub>
                            <m:r>
                              <a:rPr lang="en-US" sz="2200" i="1" dirty="0">
                                <a:latin typeface="Cambria Math" charset="0"/>
                              </a:rPr>
                              <m:t>∣</m:t>
                            </m:r>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e>
                    </m:d>
                  </m:oMath>
                </a14:m>
                <a:r>
                  <a:rPr lang="en-US" sz="2200" dirty="0" smtClean="0"/>
                  <a:t/>
                </a:r>
                <a:br>
                  <a:rPr lang="en-US" sz="2200" dirty="0" smtClean="0"/>
                </a:br>
                <a14:m>
                  <m:oMath xmlns:m="http://schemas.openxmlformats.org/officeDocument/2006/math">
                    <m:r>
                      <m:rPr>
                        <m:nor/>
                      </m:rPr>
                      <a:rPr lang="en-US" sz="2200" dirty="0"/>
                      <m:t>=</m:t>
                    </m:r>
                    <m:func>
                      <m:funcPr>
                        <m:ctrlPr>
                          <a:rPr lang="en-US" sz="2200" i="1" dirty="0">
                            <a:latin typeface="Cambria Math" charset="0"/>
                          </a:rPr>
                        </m:ctrlPr>
                      </m:funcPr>
                      <m:fName>
                        <m:r>
                          <a:rPr lang="en-US" sz="2200" i="1" dirty="0">
                            <a:latin typeface="Cambria Math" charset="0"/>
                          </a:rPr>
                          <m:t>𝑃</m:t>
                        </m:r>
                        <m:d>
                          <m:dPr>
                            <m:ctrlPr>
                              <a:rPr lang="en-US" sz="2200" i="1" dirty="0">
                                <a:latin typeface="Cambria Math" charset="0"/>
                              </a:rPr>
                            </m:ctrlPr>
                          </m:dPr>
                          <m:e>
                            <m:sSub>
                              <m:sSubPr>
                                <m:ctrlPr>
                                  <a:rPr lang="en-US" sz="2200" i="1" dirty="0">
                                    <a:latin typeface="Cambria Math" charset="0"/>
                                  </a:rPr>
                                </m:ctrlPr>
                              </m:sSubPr>
                              <m:e>
                                <m:sSub>
                                  <m:sSubPr>
                                    <m:ctrlPr>
                                      <a:rPr lang="en-US" sz="2200" i="1" dirty="0">
                                        <a:latin typeface="Cambria Math" charset="0"/>
                                      </a:rPr>
                                    </m:ctrlPr>
                                  </m:sSubPr>
                                  <m:e>
                                    <m:r>
                                      <a:rPr lang="en-US" sz="2200" i="1" dirty="0">
                                        <a:latin typeface="Cambria Math" charset="0"/>
                                      </a:rPr>
                                      <m:t>𝑤</m:t>
                                    </m:r>
                                  </m:e>
                                  <m:sub>
                                    <m:r>
                                      <a:rPr lang="en-US" sz="2200" i="1" dirty="0">
                                        <a:latin typeface="Cambria Math" charset="0"/>
                                      </a:rPr>
                                      <m:t>𝑘</m:t>
                                    </m:r>
                                  </m:sub>
                                </m:sSub>
                                <m:r>
                                  <a:rPr lang="en-US" sz="2200" i="1" dirty="0">
                                    <a:latin typeface="Cambria Math" charset="0"/>
                                  </a:rPr>
                                  <m:t>∣</m:t>
                                </m:r>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e>
                        </m:d>
                        <m:r>
                          <a:rPr lang="en-US" sz="2200" b="0" i="0" dirty="0" smtClean="0">
                            <a:latin typeface="Cambria Math" charset="0"/>
                          </a:rPr>
                          <m:t> </m:t>
                        </m:r>
                      </m:fName>
                      <m:e>
                        <m:func>
                          <m:funcPr>
                            <m:ctrlPr>
                              <a:rPr lang="en-US" sz="2200" i="1" dirty="0">
                                <a:latin typeface="Cambria Math" charset="0"/>
                              </a:rPr>
                            </m:ctrlPr>
                          </m:funcPr>
                          <m:fName>
                            <m:limLow>
                              <m:limLowPr>
                                <m:ctrlPr>
                                  <a:rPr lang="en-US" sz="2200" i="1" dirty="0">
                                    <a:latin typeface="Cambria Math" charset="0"/>
                                  </a:rPr>
                                </m:ctrlPr>
                              </m:limLowPr>
                              <m:e>
                                <m:r>
                                  <m:rPr>
                                    <m:sty m:val="p"/>
                                  </m:rPr>
                                  <a:rPr lang="en-US" sz="2200" dirty="0">
                                    <a:latin typeface="Cambria Math" charset="0"/>
                                  </a:rPr>
                                  <m:t>max</m:t>
                                </m:r>
                              </m:e>
                              <m:lim>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lim>
                            </m:limLow>
                          </m:fName>
                          <m:e>
                            <m:sSub>
                              <m:sSubPr>
                                <m:ctrlPr>
                                  <a:rPr lang="en-US" sz="2200" i="1" dirty="0">
                                    <a:latin typeface="Cambria Math" charset="0"/>
                                  </a:rPr>
                                </m:ctrlPr>
                              </m:sSubPr>
                              <m:e>
                                <m:r>
                                  <a:rPr lang="en-US" sz="2200" i="1" dirty="0">
                                    <a:latin typeface="Cambria Math" charset="0"/>
                                  </a:rPr>
                                  <m:t>𝛿</m:t>
                                </m:r>
                              </m:e>
                              <m:sub>
                                <m:r>
                                  <a:rPr lang="en-US" sz="2200" i="1" dirty="0">
                                    <a:latin typeface="Cambria Math" charset="0"/>
                                  </a:rPr>
                                  <m:t>𝑘</m:t>
                                </m:r>
                                <m:r>
                                  <a:rPr lang="en-US" sz="2200" i="1" dirty="0">
                                    <a:latin typeface="Cambria Math" charset="0"/>
                                  </a:rPr>
                                  <m:t>−1</m:t>
                                </m:r>
                              </m:sub>
                            </m:sSub>
                            <m:d>
                              <m:dPr>
                                <m:ctrlPr>
                                  <a:rPr lang="en-US" sz="2200" i="1" dirty="0">
                                    <a:latin typeface="Cambria Math" charset="0"/>
                                  </a:rPr>
                                </m:ctrlPr>
                              </m:dPr>
                              <m:e>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e>
                            </m:d>
                          </m:e>
                        </m:func>
                      </m:e>
                    </m:func>
                    <m:r>
                      <a:rPr lang="en-US" sz="2200" i="1" dirty="0">
                        <a:latin typeface="Cambria Math" charset="0"/>
                      </a:rPr>
                      <m:t>𝑃</m:t>
                    </m:r>
                    <m:d>
                      <m:dPr>
                        <m:ctrlPr>
                          <a:rPr lang="en-US" sz="2200" i="1" dirty="0">
                            <a:latin typeface="Cambria Math" charset="0"/>
                          </a:rPr>
                        </m:ctrlPr>
                      </m:dPr>
                      <m:e>
                        <m:sSub>
                          <m:sSubPr>
                            <m:ctrlPr>
                              <a:rPr lang="en-US" sz="2200" i="1" dirty="0">
                                <a:latin typeface="Cambria Math" charset="0"/>
                              </a:rPr>
                            </m:ctrlPr>
                          </m:sSubPr>
                          <m:e>
                            <m:sSub>
                              <m:sSubPr>
                                <m:ctrlPr>
                                  <a:rPr lang="en-US" sz="2200" i="1" dirty="0">
                                    <a:latin typeface="Cambria Math" charset="0"/>
                                  </a:rPr>
                                </m:ctrlPr>
                              </m:sSubPr>
                              <m:e>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r>
                              <a:rPr lang="en-US" sz="2200" i="1" dirty="0">
                                <a:latin typeface="Cambria Math" charset="0"/>
                              </a:rPr>
                              <m:t>∣</m:t>
                            </m:r>
                            <m:r>
                              <a:rPr lang="en-US" sz="2200" i="1" dirty="0">
                                <a:latin typeface="Cambria Math" charset="0"/>
                              </a:rPr>
                              <m:t>𝑡</m:t>
                            </m:r>
                          </m:e>
                          <m:sub>
                            <m:r>
                              <a:rPr lang="en-US" sz="2200" i="1" dirty="0">
                                <a:latin typeface="Cambria Math" charset="0"/>
                              </a:rPr>
                              <m:t>𝑘</m:t>
                            </m:r>
                            <m:r>
                              <a:rPr lang="en-US" sz="2200" i="1" dirty="0">
                                <a:latin typeface="Cambria Math" charset="0"/>
                              </a:rPr>
                              <m:t>−1</m:t>
                            </m:r>
                          </m:sub>
                        </m:sSub>
                        <m:r>
                          <a:rPr lang="en-US" sz="2200" i="1" dirty="0">
                            <a:latin typeface="Cambria Math" charset="0"/>
                          </a:rPr>
                          <m:t>=</m:t>
                        </m:r>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e>
                    </m:d>
                  </m:oMath>
                </a14:m>
                <a:endParaRPr lang="en-US" sz="2200" dirty="0"/>
              </a:p>
              <a:p>
                <a:pPr marL="0" indent="0">
                  <a:buNone/>
                </a:pPr>
                <a:r>
                  <a:rPr lang="en-US" sz="2200" dirty="0" smtClean="0"/>
                  <a:t> </a:t>
                </a:r>
                <a:endParaRPr lang="en-US" sz="2200" dirty="0"/>
              </a:p>
              <a:p>
                <a:endParaRPr lang="en-US" sz="22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3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42</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smtClean="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Freeform 18"/>
          <p:cNvSpPr/>
          <p:nvPr/>
        </p:nvSpPr>
        <p:spPr>
          <a:xfrm>
            <a:off x="556031" y="3444527"/>
            <a:ext cx="5570744" cy="2822130"/>
          </a:xfrm>
          <a:custGeom>
            <a:avLst/>
            <a:gdLst>
              <a:gd name="connsiteX0" fmla="*/ 4040736 w 5570744"/>
              <a:gd name="connsiteY0" fmla="*/ 2633581 h 2822130"/>
              <a:gd name="connsiteX1" fmla="*/ 5567387 w 5570744"/>
              <a:gd name="connsiteY1" fmla="*/ 327703 h 2822130"/>
              <a:gd name="connsiteX2" fmla="*/ 4350837 w 5570744"/>
              <a:gd name="connsiteY2" fmla="*/ 73261 h 2822130"/>
              <a:gd name="connsiteX3" fmla="*/ 1265731 w 5570744"/>
              <a:gd name="connsiteY3" fmla="*/ 136872 h 2822130"/>
              <a:gd name="connsiteX4" fmla="*/ 1474 w 5570744"/>
              <a:gd name="connsiteY4" fmla="*/ 1528350 h 2822130"/>
              <a:gd name="connsiteX5" fmla="*/ 1472465 w 5570744"/>
              <a:gd name="connsiteY5" fmla="*/ 2562019 h 2822130"/>
              <a:gd name="connsiteX6" fmla="*/ 4040736 w 5570744"/>
              <a:gd name="connsiteY6" fmla="*/ 2633581 h 28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744" h="2822130">
                <a:moveTo>
                  <a:pt x="4040736" y="2633581"/>
                </a:moveTo>
                <a:cubicBezTo>
                  <a:pt x="4723223" y="2261195"/>
                  <a:pt x="5515704" y="754423"/>
                  <a:pt x="5567387" y="327703"/>
                </a:cubicBezTo>
                <a:cubicBezTo>
                  <a:pt x="5619070" y="-99017"/>
                  <a:pt x="5067780" y="105066"/>
                  <a:pt x="4350837" y="73261"/>
                </a:cubicBezTo>
                <a:cubicBezTo>
                  <a:pt x="3633894" y="41456"/>
                  <a:pt x="1990625" y="-105643"/>
                  <a:pt x="1265731" y="136872"/>
                </a:cubicBezTo>
                <a:cubicBezTo>
                  <a:pt x="540837" y="379387"/>
                  <a:pt x="-32982" y="1124159"/>
                  <a:pt x="1474" y="1528350"/>
                </a:cubicBezTo>
                <a:cubicBezTo>
                  <a:pt x="35930" y="1932541"/>
                  <a:pt x="797929" y="2381790"/>
                  <a:pt x="1472465" y="2562019"/>
                </a:cubicBezTo>
                <a:cubicBezTo>
                  <a:pt x="2147001" y="2742248"/>
                  <a:pt x="3358249" y="3005967"/>
                  <a:pt x="4040736" y="2633581"/>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291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Viterbi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solidFill>
                      <a:srgbClr val="3C58AD"/>
                    </a:solidFill>
                  </a:rPr>
                  <a:t>Base step</a:t>
                </a:r>
                <a:r>
                  <a:rPr lang="en-US" sz="2800" dirty="0" smtClean="0"/>
                  <a:t>: </a:t>
                </a:r>
                <a:r>
                  <a:rPr lang="en-US" sz="2800" dirty="0" err="1" smtClean="0"/>
                  <a:t>i</a:t>
                </a:r>
                <a:r>
                  <a:rPr lang="en-US" sz="2800" dirty="0" smtClean="0"/>
                  <a:t>=0 </a:t>
                </a:r>
                <a:endParaRPr lang="en-US" sz="2200" dirty="0"/>
              </a:p>
              <a:p>
                <a14:m>
                  <m:oMath xmlns:m="http://schemas.openxmlformats.org/officeDocument/2006/math">
                    <m:sSub>
                      <m:sSubPr>
                        <m:ctrlPr>
                          <a:rPr lang="en-US" sz="2200" i="1">
                            <a:latin typeface="Cambria Math" charset="0"/>
                          </a:rPr>
                        </m:ctrlPr>
                      </m:sSubPr>
                      <m:e>
                        <m:r>
                          <a:rPr lang="en-US" sz="2200" b="0" i="1" smtClean="0">
                            <a:latin typeface="Cambria Math" charset="0"/>
                          </a:rPr>
                          <m:t>𝛿</m:t>
                        </m:r>
                      </m:e>
                      <m:sub>
                        <m:r>
                          <a:rPr lang="en-US" sz="2200" i="1">
                            <a:latin typeface="Cambria Math" charset="0"/>
                          </a:rPr>
                          <m:t>1</m:t>
                        </m:r>
                      </m:sub>
                    </m:sSub>
                    <m:d>
                      <m:dPr>
                        <m:ctrlPr>
                          <a:rPr lang="en-US" sz="2200" i="1">
                            <a:latin typeface="Cambria Math" charset="0"/>
                          </a:rPr>
                        </m:ctrlPr>
                      </m:dPr>
                      <m:e>
                        <m:r>
                          <a:rPr lang="en-US" sz="2200" b="0" i="1" smtClean="0">
                            <a:latin typeface="Cambria Math" charset="0"/>
                          </a:rPr>
                          <m:t>𝑞</m:t>
                        </m:r>
                      </m:e>
                    </m:d>
                    <m:r>
                      <a:rPr lang="en-US" sz="2200" b="0" i="1" smtClean="0">
                        <a:latin typeface="Cambria Math" charset="0"/>
                      </a:rPr>
                      <m:t>=</m:t>
                    </m:r>
                    <m:r>
                      <a:rPr lang="en-US" sz="2200" b="0" i="1" smtClean="0">
                        <a:latin typeface="Cambria Math" charset="0"/>
                      </a:rPr>
                      <m:t>𝑃</m:t>
                    </m:r>
                    <m:d>
                      <m:dPr>
                        <m:sepChr m:val="∣"/>
                        <m:ctrlPr>
                          <a:rPr lang="en-US" sz="2200" b="0" i="1" smtClean="0">
                            <a:latin typeface="Cambria Math" charset="0"/>
                          </a:rPr>
                        </m:ctrlPr>
                      </m:dPr>
                      <m:e>
                        <m:sSub>
                          <m:sSubPr>
                            <m:ctrlPr>
                              <a:rPr lang="en-US" sz="2200" b="0" i="1" smtClean="0">
                                <a:latin typeface="Cambria Math" charset="0"/>
                              </a:rPr>
                            </m:ctrlPr>
                          </m:sSubPr>
                          <m:e>
                            <m:r>
                              <a:rPr lang="en-US" sz="2200" b="0" i="1" smtClean="0">
                                <a:latin typeface="Cambria Math" charset="0"/>
                              </a:rPr>
                              <m:t>𝑤</m:t>
                            </m:r>
                          </m:e>
                          <m:sub>
                            <m:r>
                              <a:rPr lang="en-US" sz="2200" b="0" i="1" smtClean="0">
                                <a:latin typeface="Cambria Math" charset="0"/>
                              </a:rPr>
                              <m:t>1</m:t>
                            </m:r>
                          </m:sub>
                        </m:sSub>
                      </m:e>
                      <m:e>
                        <m:sSub>
                          <m:sSubPr>
                            <m:ctrlPr>
                              <a:rPr lang="en-US" sz="2200" b="0" i="1" smtClean="0">
                                <a:latin typeface="Cambria Math" charset="0"/>
                              </a:rPr>
                            </m:ctrlPr>
                          </m:sSubPr>
                          <m:e>
                            <m:r>
                              <a:rPr lang="en-US" sz="2200" b="0" i="1" smtClean="0">
                                <a:latin typeface="Cambria Math" charset="0"/>
                              </a:rPr>
                              <m:t>𝑡</m:t>
                            </m:r>
                          </m:e>
                          <m:sub>
                            <m:r>
                              <a:rPr lang="en-US" sz="2200" b="0" i="1" smtClean="0">
                                <a:latin typeface="Cambria Math" charset="0"/>
                              </a:rPr>
                              <m:t>1</m:t>
                            </m:r>
                          </m:sub>
                        </m:sSub>
                        <m:r>
                          <a:rPr lang="en-US" sz="2200" b="0" i="1" smtClean="0">
                            <a:latin typeface="Cambria Math" charset="0"/>
                          </a:rPr>
                          <m:t>=</m:t>
                        </m:r>
                        <m:r>
                          <a:rPr lang="en-US" sz="2200" b="0" i="1" smtClean="0">
                            <a:latin typeface="Cambria Math" charset="0"/>
                          </a:rPr>
                          <m:t>𝑞</m:t>
                        </m:r>
                      </m:e>
                    </m:d>
                    <m:r>
                      <a:rPr lang="en-US" sz="2200" b="0" i="1" smtClean="0">
                        <a:latin typeface="Cambria Math" charset="0"/>
                      </a:rPr>
                      <m:t>𝑃</m:t>
                    </m:r>
                    <m:r>
                      <a:rPr lang="en-US" sz="2200" b="0" i="1" smtClean="0">
                        <a:latin typeface="Cambria Math" charset="0"/>
                      </a:rPr>
                      <m:t>(</m:t>
                    </m:r>
                    <m:sSub>
                      <m:sSubPr>
                        <m:ctrlPr>
                          <a:rPr lang="en-US" sz="2200" b="0" i="1" smtClean="0">
                            <a:latin typeface="Cambria Math" charset="0"/>
                          </a:rPr>
                        </m:ctrlPr>
                      </m:sSubPr>
                      <m:e>
                        <m:r>
                          <a:rPr lang="en-US" sz="2200" b="0" i="1" smtClean="0">
                            <a:latin typeface="Cambria Math" charset="0"/>
                          </a:rPr>
                          <m:t>𝑡</m:t>
                        </m:r>
                      </m:e>
                      <m:sub>
                        <m:r>
                          <a:rPr lang="en-US" sz="2200" b="0" i="1" smtClean="0">
                            <a:latin typeface="Cambria Math" charset="0"/>
                          </a:rPr>
                          <m:t>1</m:t>
                        </m:r>
                      </m:sub>
                    </m:sSub>
                    <m:r>
                      <a:rPr lang="en-US" sz="2200" b="0" i="1" smtClean="0">
                        <a:latin typeface="Cambria Math" charset="0"/>
                      </a:rPr>
                      <m:t>=</m:t>
                    </m:r>
                    <m:r>
                      <a:rPr lang="en-US" sz="2200" b="0" i="1" smtClean="0">
                        <a:latin typeface="Cambria Math" charset="0"/>
                      </a:rPr>
                      <m:t>𝑞</m:t>
                    </m:r>
                    <m:r>
                      <a:rPr lang="en-US" sz="2200" b="0" i="1" smtClean="0">
                        <a:latin typeface="Cambria Math" charset="0"/>
                      </a:rPr>
                      <m:t>∣</m:t>
                    </m:r>
                    <m:sSub>
                      <m:sSubPr>
                        <m:ctrlPr>
                          <a:rPr lang="en-US" sz="2200" b="0" i="1" smtClean="0">
                            <a:latin typeface="Cambria Math" charset="0"/>
                          </a:rPr>
                        </m:ctrlPr>
                      </m:sSubPr>
                      <m:e>
                        <m:r>
                          <a:rPr lang="en-US" sz="2200" b="0" i="1" smtClean="0">
                            <a:latin typeface="Cambria Math" charset="0"/>
                          </a:rPr>
                          <m:t>𝑡</m:t>
                        </m:r>
                      </m:e>
                      <m:sub>
                        <m:r>
                          <a:rPr lang="en-US" sz="2200" b="0" i="1" smtClean="0">
                            <a:latin typeface="Cambria Math" charset="0"/>
                          </a:rPr>
                          <m:t>0</m:t>
                        </m:r>
                      </m:sub>
                    </m:sSub>
                    <m:r>
                      <a:rPr lang="en-US" sz="2200" b="0" i="1" smtClean="0">
                        <a:latin typeface="Cambria Math" charset="0"/>
                      </a:rPr>
                      <m:t>)</m:t>
                    </m:r>
                  </m:oMath>
                </a14:m>
                <a:endParaRPr lang="en-US" sz="2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43</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smtClean="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735516" y="3165771"/>
                <a:ext cx="1772729" cy="646331"/>
              </a:xfrm>
              <a:prstGeom prst="rect">
                <a:avLst/>
              </a:prstGeom>
              <a:solidFill>
                <a:schemeClr val="accent1">
                  <a:lumMod val="20000"/>
                  <a:lumOff val="80000"/>
                </a:schemeClr>
              </a:solidFill>
              <a:ln>
                <a:solidFill>
                  <a:schemeClr val="accent1">
                    <a:lumMod val="75000"/>
                  </a:schemeClr>
                </a:solidFill>
              </a:ln>
            </p:spPr>
            <p:txBody>
              <a:bodyPr wrap="none" rtlCol="0">
                <a:spAutoFit/>
              </a:bodyPr>
              <a:lstStyle/>
              <a:p>
                <a:r>
                  <a:rPr lang="en-US" dirty="0" smtClean="0"/>
                  <a:t>initial probability</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m:t>
                      </m:r>
                      <m:r>
                        <a:rPr lang="en-US" b="0" i="1" smtClean="0">
                          <a:latin typeface="Cambria Math" charset="0"/>
                        </a:rPr>
                        <m:t>𝑞</m:t>
                      </m:r>
                      <m:r>
                        <a:rPr lang="en-US" b="0" i="1" smtClean="0">
                          <a:latin typeface="Cambria Math" charset="0"/>
                        </a:rPr>
                        <m:t>)</m:t>
                      </m:r>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735516" y="3165771"/>
                <a:ext cx="1772729" cy="646331"/>
              </a:xfrm>
              <a:prstGeom prst="rect">
                <a:avLst/>
              </a:prstGeom>
              <a:blipFill rotWithShape="0">
                <a:blip r:embed="rId6"/>
                <a:stretch>
                  <a:fillRect l="-2740" t="-3704" r="-2397" b="-6481"/>
                </a:stretch>
              </a:blipFill>
              <a:ln>
                <a:solidFill>
                  <a:schemeClr val="accent1">
                    <a:lumMod val="75000"/>
                  </a:schemeClr>
                </a:solidFill>
              </a:ln>
            </p:spPr>
            <p:txBody>
              <a:bodyPr/>
              <a:lstStyle/>
              <a:p>
                <a:r>
                  <a:rPr lang="en-US">
                    <a:noFill/>
                  </a:rPr>
                  <a:t> </a:t>
                </a:r>
              </a:p>
            </p:txBody>
          </p:sp>
        </mc:Fallback>
      </mc:AlternateContent>
      <p:cxnSp>
        <p:nvCxnSpPr>
          <p:cNvPr id="45" name="Straight Arrow Connector 44"/>
          <p:cNvCxnSpPr/>
          <p:nvPr/>
        </p:nvCxnSpPr>
        <p:spPr>
          <a:xfrm flipH="1">
            <a:off x="2130950" y="2360108"/>
            <a:ext cx="2338944" cy="1944803"/>
          </a:xfrm>
          <a:prstGeom prst="straightConnector1">
            <a:avLst/>
          </a:prstGeom>
          <a:ln>
            <a:solidFill>
              <a:schemeClr val="accent1">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536407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using an array</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5E6A3C3A-A029-4573-BC04-5DA27903A743}" type="slidenum">
              <a:rPr lang="en-US" smtClean="0"/>
              <a:t>44</a:t>
            </a:fld>
            <a:endParaRPr lang="en-US" dirty="0"/>
          </a:p>
        </p:txBody>
      </p:sp>
      <p:pic>
        <p:nvPicPr>
          <p:cNvPr id="6" name="Picture 5"/>
          <p:cNvPicPr>
            <a:picLocks noChangeAspect="1"/>
          </p:cNvPicPr>
          <p:nvPr/>
        </p:nvPicPr>
        <p:blipFill>
          <a:blip r:embed="rId2"/>
          <a:stretch>
            <a:fillRect/>
          </a:stretch>
        </p:blipFill>
        <p:spPr>
          <a:xfrm>
            <a:off x="1725434" y="1217775"/>
            <a:ext cx="5327374" cy="2595746"/>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683812" y="4198490"/>
                <a:ext cx="7187417" cy="1015663"/>
              </a:xfrm>
              <a:prstGeom prst="rect">
                <a:avLst/>
              </a:prstGeom>
              <a:solidFill>
                <a:schemeClr val="accent1">
                  <a:lumMod val="20000"/>
                  <a:lumOff val="80000"/>
                </a:schemeClr>
              </a:solidFill>
              <a:ln>
                <a:solidFill>
                  <a:schemeClr val="accent1">
                    <a:lumMod val="75000"/>
                  </a:schemeClr>
                </a:solidFill>
              </a:ln>
            </p:spPr>
            <p:txBody>
              <a:bodyPr wrap="none">
                <a:spAutoFit/>
              </a:bodyPr>
              <a:lstStyle/>
              <a:p>
                <a:r>
                  <a:rPr lang="en-US" sz="3000" b="1" dirty="0" smtClean="0">
                    <a:solidFill>
                      <a:srgbClr val="3C58AD"/>
                    </a:solidFill>
                  </a:rPr>
                  <a:t>Initial:</a:t>
                </a:r>
              </a:p>
              <a:p>
                <a:r>
                  <a:rPr lang="en-US" sz="3000" dirty="0" smtClean="0"/>
                  <a:t>Trellis[1][q] </a:t>
                </a:r>
                <a14:m>
                  <m:oMath xmlns:m="http://schemas.openxmlformats.org/officeDocument/2006/math">
                    <m:r>
                      <a:rPr lang="en-US" sz="3000" i="1">
                        <a:latin typeface="Cambria Math" charset="0"/>
                      </a:rPr>
                      <m:t>=</m:t>
                    </m:r>
                    <m:r>
                      <a:rPr lang="en-US" sz="3000" i="1">
                        <a:latin typeface="Cambria Math" charset="0"/>
                      </a:rPr>
                      <m:t>𝑃</m:t>
                    </m:r>
                    <m:d>
                      <m:dPr>
                        <m:sepChr m:val="∣"/>
                        <m:ctrlPr>
                          <a:rPr lang="en-US" sz="3000" i="1">
                            <a:latin typeface="Cambria Math" charset="0"/>
                          </a:rPr>
                        </m:ctrlPr>
                      </m:dPr>
                      <m:e>
                        <m:sSub>
                          <m:sSubPr>
                            <m:ctrlPr>
                              <a:rPr lang="en-US" sz="3000" i="1">
                                <a:latin typeface="Cambria Math" charset="0"/>
                              </a:rPr>
                            </m:ctrlPr>
                          </m:sSubPr>
                          <m:e>
                            <m:r>
                              <a:rPr lang="en-US" sz="3000" i="1">
                                <a:latin typeface="Cambria Math" charset="0"/>
                              </a:rPr>
                              <m:t>𝑤</m:t>
                            </m:r>
                          </m:e>
                          <m:sub>
                            <m:r>
                              <a:rPr lang="en-US" sz="3000" i="1">
                                <a:latin typeface="Cambria Math" charset="0"/>
                              </a:rPr>
                              <m:t>1</m:t>
                            </m:r>
                          </m:sub>
                        </m:sSub>
                      </m:e>
                      <m:e>
                        <m:sSub>
                          <m:sSubPr>
                            <m:ctrlPr>
                              <a:rPr lang="en-US" sz="3000" i="1">
                                <a:latin typeface="Cambria Math" charset="0"/>
                              </a:rPr>
                            </m:ctrlPr>
                          </m:sSubPr>
                          <m:e>
                            <m:r>
                              <a:rPr lang="en-US" sz="3000" i="1">
                                <a:latin typeface="Cambria Math" charset="0"/>
                              </a:rPr>
                              <m:t>𝑡</m:t>
                            </m:r>
                          </m:e>
                          <m:sub>
                            <m:r>
                              <a:rPr lang="en-US" sz="3000" i="1">
                                <a:latin typeface="Cambria Math" charset="0"/>
                              </a:rPr>
                              <m:t>1</m:t>
                            </m:r>
                          </m:sub>
                        </m:sSub>
                        <m:r>
                          <a:rPr lang="en-US" sz="3000" i="1">
                            <a:latin typeface="Cambria Math" charset="0"/>
                          </a:rPr>
                          <m:t>=</m:t>
                        </m:r>
                        <m:r>
                          <a:rPr lang="en-US" sz="3000" i="1">
                            <a:latin typeface="Cambria Math" charset="0"/>
                          </a:rPr>
                          <m:t>𝑞</m:t>
                        </m:r>
                      </m:e>
                    </m:d>
                    <m:r>
                      <a:rPr lang="en-US" sz="3000" i="1">
                        <a:latin typeface="Cambria Math" charset="0"/>
                      </a:rPr>
                      <m:t>𝑃</m:t>
                    </m:r>
                    <m:r>
                      <a:rPr lang="en-US" sz="3000" i="1">
                        <a:latin typeface="Cambria Math" charset="0"/>
                      </a:rPr>
                      <m:t>(</m:t>
                    </m:r>
                    <m:sSub>
                      <m:sSubPr>
                        <m:ctrlPr>
                          <a:rPr lang="en-US" sz="3000" i="1">
                            <a:latin typeface="Cambria Math" charset="0"/>
                          </a:rPr>
                        </m:ctrlPr>
                      </m:sSubPr>
                      <m:e>
                        <m:r>
                          <a:rPr lang="en-US" sz="3000" i="1">
                            <a:latin typeface="Cambria Math" charset="0"/>
                          </a:rPr>
                          <m:t>𝑡</m:t>
                        </m:r>
                      </m:e>
                      <m:sub>
                        <m:r>
                          <a:rPr lang="en-US" sz="3000" i="1">
                            <a:latin typeface="Cambria Math" charset="0"/>
                          </a:rPr>
                          <m:t>1</m:t>
                        </m:r>
                      </m:sub>
                    </m:sSub>
                    <m:r>
                      <a:rPr lang="en-US" sz="3000" i="1">
                        <a:latin typeface="Cambria Math" charset="0"/>
                      </a:rPr>
                      <m:t>=</m:t>
                    </m:r>
                    <m:r>
                      <a:rPr lang="en-US" sz="3000" i="1">
                        <a:latin typeface="Cambria Math" charset="0"/>
                      </a:rPr>
                      <m:t>𝑞</m:t>
                    </m:r>
                    <m:r>
                      <a:rPr lang="en-US" sz="3000" i="1">
                        <a:latin typeface="Cambria Math" charset="0"/>
                      </a:rPr>
                      <m:t>∣</m:t>
                    </m:r>
                    <m:sSub>
                      <m:sSubPr>
                        <m:ctrlPr>
                          <a:rPr lang="en-US" sz="3000" i="1">
                            <a:latin typeface="Cambria Math" charset="0"/>
                          </a:rPr>
                        </m:ctrlPr>
                      </m:sSubPr>
                      <m:e>
                        <m:r>
                          <a:rPr lang="en-US" sz="3000" i="1">
                            <a:latin typeface="Cambria Math" charset="0"/>
                          </a:rPr>
                          <m:t>𝑡</m:t>
                        </m:r>
                      </m:e>
                      <m:sub>
                        <m:r>
                          <a:rPr lang="en-US" sz="3000" i="1">
                            <a:latin typeface="Cambria Math" charset="0"/>
                          </a:rPr>
                          <m:t>0</m:t>
                        </m:r>
                      </m:sub>
                    </m:sSub>
                    <m:r>
                      <a:rPr lang="en-US" sz="3000" i="1">
                        <a:latin typeface="Cambria Math" charset="0"/>
                      </a:rPr>
                      <m:t>)</m:t>
                    </m:r>
                  </m:oMath>
                </a14:m>
                <a:endParaRPr lang="en-US" sz="3000" dirty="0"/>
              </a:p>
            </p:txBody>
          </p:sp>
        </mc:Choice>
        <mc:Fallback xmlns="">
          <p:sp>
            <p:nvSpPr>
              <p:cNvPr id="7" name="Rectangle 6"/>
              <p:cNvSpPr>
                <a:spLocks noRot="1" noChangeAspect="1" noMove="1" noResize="1" noEditPoints="1" noAdjustHandles="1" noChangeArrowheads="1" noChangeShapeType="1" noTextEdit="1"/>
              </p:cNvSpPr>
              <p:nvPr/>
            </p:nvSpPr>
            <p:spPr>
              <a:xfrm>
                <a:off x="683812" y="4198490"/>
                <a:ext cx="7187417" cy="1015663"/>
              </a:xfrm>
              <a:prstGeom prst="rect">
                <a:avLst/>
              </a:prstGeom>
              <a:blipFill rotWithShape="0">
                <a:blip r:embed="rId3"/>
                <a:stretch>
                  <a:fillRect l="-1863" t="-6548" b="-17857"/>
                </a:stretch>
              </a:blipFill>
              <a:ln>
                <a:solidFill>
                  <a:schemeClr val="accent1">
                    <a:lumMod val="75000"/>
                  </a:schemeClr>
                </a:solidFill>
              </a:ln>
            </p:spPr>
            <p:txBody>
              <a:bodyPr/>
              <a:lstStyle/>
              <a:p>
                <a:r>
                  <a:rPr lang="en-US">
                    <a:noFill/>
                  </a:rPr>
                  <a:t> </a:t>
                </a:r>
              </a:p>
            </p:txBody>
          </p:sp>
        </mc:Fallback>
      </mc:AlternateContent>
      <p:cxnSp>
        <p:nvCxnSpPr>
          <p:cNvPr id="9" name="Straight Arrow Connector 8"/>
          <p:cNvCxnSpPr>
            <a:stCxn id="7" idx="0"/>
          </p:cNvCxnSpPr>
          <p:nvPr/>
        </p:nvCxnSpPr>
        <p:spPr>
          <a:xfrm flipH="1" flipV="1">
            <a:off x="3093057" y="2671638"/>
            <a:ext cx="1184464" cy="1526852"/>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3690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using an array</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5E6A3C3A-A029-4573-BC04-5DA27903A743}" type="slidenum">
              <a:rPr lang="en-US" smtClean="0"/>
              <a:t>45</a:t>
            </a:fld>
            <a:endParaRPr lang="en-US" dirty="0"/>
          </a:p>
        </p:txBody>
      </p:sp>
      <mc:AlternateContent xmlns:mc="http://schemas.openxmlformats.org/markup-compatibility/2006" xmlns:a14="http://schemas.microsoft.com/office/drawing/2010/main">
        <mc:Choice Requires="a14">
          <p:sp>
            <p:nvSpPr>
              <p:cNvPr id="7" name="Rectangle 6"/>
              <p:cNvSpPr/>
              <p:nvPr/>
            </p:nvSpPr>
            <p:spPr>
              <a:xfrm>
                <a:off x="253348" y="4370130"/>
                <a:ext cx="8637301" cy="1090235"/>
              </a:xfrm>
              <a:prstGeom prst="rect">
                <a:avLst/>
              </a:prstGeom>
              <a:solidFill>
                <a:schemeClr val="accent1">
                  <a:lumMod val="20000"/>
                  <a:lumOff val="80000"/>
                </a:schemeClr>
              </a:solidFill>
              <a:ln>
                <a:solidFill>
                  <a:schemeClr val="accent1">
                    <a:lumMod val="75000"/>
                  </a:schemeClr>
                </a:solidFill>
              </a:ln>
            </p:spPr>
            <p:txBody>
              <a:bodyPr wrap="none">
                <a:spAutoFit/>
              </a:bodyPr>
              <a:lstStyle/>
              <a:p>
                <a:r>
                  <a:rPr lang="en-US" sz="3000" b="1" dirty="0" smtClean="0">
                    <a:solidFill>
                      <a:srgbClr val="3C58AD"/>
                    </a:solidFill>
                  </a:rPr>
                  <a:t>Induction:</a:t>
                </a:r>
              </a:p>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b="0" i="1" dirty="0" smtClean="0">
                              <a:latin typeface="Cambria Math" charset="0"/>
                            </a:rPr>
                            <m:t>𝛿</m:t>
                          </m:r>
                        </m:e>
                        <m:sub>
                          <m:r>
                            <a:rPr lang="en-US" sz="2400" b="0" i="1" dirty="0" smtClean="0">
                              <a:latin typeface="Cambria Math" charset="0"/>
                            </a:rPr>
                            <m:t>𝑘</m:t>
                          </m:r>
                        </m:sub>
                      </m:sSub>
                      <m:d>
                        <m:dPr>
                          <m:ctrlPr>
                            <a:rPr lang="en-US" sz="2400" b="0" i="1" dirty="0" smtClean="0">
                              <a:latin typeface="Cambria Math" charset="0"/>
                            </a:rPr>
                          </m:ctrlPr>
                        </m:dPr>
                        <m:e>
                          <m:r>
                            <a:rPr lang="en-US" sz="2400" b="0" i="1" dirty="0" smtClean="0">
                              <a:latin typeface="Cambria Math" charset="0"/>
                            </a:rPr>
                            <m:t>𝑞</m:t>
                          </m:r>
                        </m:e>
                      </m:d>
                      <m:r>
                        <a:rPr lang="en-US" sz="2400" b="0" i="1" dirty="0" smtClean="0">
                          <a:latin typeface="Cambria Math" charset="0"/>
                        </a:rPr>
                        <m:t>= </m:t>
                      </m:r>
                      <m:func>
                        <m:funcPr>
                          <m:ctrlPr>
                            <a:rPr lang="en-US" sz="2400" i="1" dirty="0">
                              <a:latin typeface="Cambria Math" charset="0"/>
                            </a:rPr>
                          </m:ctrlPr>
                        </m:funcPr>
                        <m:fName>
                          <m:r>
                            <a:rPr lang="en-US" sz="2400" i="1" dirty="0">
                              <a:latin typeface="Cambria Math" charset="0"/>
                            </a:rPr>
                            <m:t>𝑃</m:t>
                          </m:r>
                          <m:d>
                            <m:dPr>
                              <m:ctrlPr>
                                <a:rPr lang="en-US" sz="2400" i="1" dirty="0">
                                  <a:latin typeface="Cambria Math" charset="0"/>
                                </a:rPr>
                              </m:ctrlPr>
                            </m:dPr>
                            <m:e>
                              <m:sSub>
                                <m:sSubPr>
                                  <m:ctrlPr>
                                    <a:rPr lang="en-US" sz="2400" i="1" dirty="0">
                                      <a:latin typeface="Cambria Math" charset="0"/>
                                    </a:rPr>
                                  </m:ctrlPr>
                                </m:sSubPr>
                                <m:e>
                                  <m:sSub>
                                    <m:sSubPr>
                                      <m:ctrlPr>
                                        <a:rPr lang="en-US" sz="2400" i="1" dirty="0">
                                          <a:latin typeface="Cambria Math" charset="0"/>
                                        </a:rPr>
                                      </m:ctrlPr>
                                    </m:sSubPr>
                                    <m:e>
                                      <m:r>
                                        <a:rPr lang="en-US" sz="2400" i="1" dirty="0">
                                          <a:latin typeface="Cambria Math" charset="0"/>
                                        </a:rPr>
                                        <m:t>𝑤</m:t>
                                      </m:r>
                                    </m:e>
                                    <m:sub>
                                      <m:r>
                                        <a:rPr lang="en-US" sz="2400" i="1" dirty="0">
                                          <a:latin typeface="Cambria Math" charset="0"/>
                                        </a:rPr>
                                        <m:t>𝑘</m:t>
                                      </m:r>
                                    </m:sub>
                                  </m:sSub>
                                  <m:r>
                                    <a:rPr lang="en-US" sz="2400" i="1" dirty="0">
                                      <a:latin typeface="Cambria Math" charset="0"/>
                                    </a:rPr>
                                    <m:t>∣</m:t>
                                  </m:r>
                                  <m:r>
                                    <a:rPr lang="en-US" sz="2400" i="1" dirty="0">
                                      <a:latin typeface="Cambria Math" charset="0"/>
                                    </a:rPr>
                                    <m:t>𝑡</m:t>
                                  </m:r>
                                </m:e>
                                <m:sub>
                                  <m:r>
                                    <a:rPr lang="en-US" sz="2400" i="1" dirty="0">
                                      <a:latin typeface="Cambria Math" charset="0"/>
                                    </a:rPr>
                                    <m:t>𝑘</m:t>
                                  </m:r>
                                </m:sub>
                              </m:sSub>
                              <m:r>
                                <a:rPr lang="en-US" sz="2400" i="1" dirty="0">
                                  <a:latin typeface="Cambria Math" charset="0"/>
                                </a:rPr>
                                <m:t>=</m:t>
                              </m:r>
                              <m:r>
                                <a:rPr lang="en-US" sz="2400" i="1" dirty="0">
                                  <a:latin typeface="Cambria Math" charset="0"/>
                                </a:rPr>
                                <m:t>𝑞</m:t>
                              </m:r>
                            </m:e>
                          </m:d>
                          <m:r>
                            <a:rPr lang="en-US" sz="2400" dirty="0">
                              <a:latin typeface="Cambria Math" charset="0"/>
                            </a:rPr>
                            <m:t>  </m:t>
                          </m:r>
                        </m:fName>
                        <m:e>
                          <m:func>
                            <m:funcPr>
                              <m:ctrlPr>
                                <a:rPr lang="en-US" sz="2400" i="1" dirty="0">
                                  <a:latin typeface="Cambria Math" charset="0"/>
                                </a:rPr>
                              </m:ctrlPr>
                            </m:funcPr>
                            <m:fName>
                              <m:limLow>
                                <m:limLowPr>
                                  <m:ctrlPr>
                                    <a:rPr lang="en-US" sz="2400" i="1" dirty="0">
                                      <a:latin typeface="Cambria Math" charset="0"/>
                                    </a:rPr>
                                  </m:ctrlPr>
                                </m:limLowPr>
                                <m:e>
                                  <m:r>
                                    <m:rPr>
                                      <m:sty m:val="p"/>
                                    </m:rPr>
                                    <a:rPr lang="en-US" sz="2400" dirty="0">
                                      <a:latin typeface="Cambria Math" charset="0"/>
                                    </a:rPr>
                                    <m:t>max</m:t>
                                  </m:r>
                                </m:e>
                                <m:lim>
                                  <m:sSup>
                                    <m:sSupPr>
                                      <m:ctrlPr>
                                        <a:rPr lang="en-US" sz="2400" i="1" dirty="0">
                                          <a:latin typeface="Cambria Math" charset="0"/>
                                        </a:rPr>
                                      </m:ctrlPr>
                                    </m:sSupPr>
                                    <m:e>
                                      <m:r>
                                        <a:rPr lang="en-US" sz="2400" i="1" dirty="0">
                                          <a:latin typeface="Cambria Math" charset="0"/>
                                        </a:rPr>
                                        <m:t>𝑞</m:t>
                                      </m:r>
                                    </m:e>
                                    <m:sup>
                                      <m:r>
                                        <a:rPr lang="en-US" sz="2400" i="1" dirty="0">
                                          <a:latin typeface="Cambria Math" charset="0"/>
                                        </a:rPr>
                                        <m:t>′</m:t>
                                      </m:r>
                                    </m:sup>
                                  </m:sSup>
                                </m:lim>
                              </m:limLow>
                            </m:fName>
                            <m:e>
                              <m:sSub>
                                <m:sSubPr>
                                  <m:ctrlPr>
                                    <a:rPr lang="en-US" sz="2400" i="1" dirty="0">
                                      <a:latin typeface="Cambria Math" charset="0"/>
                                    </a:rPr>
                                  </m:ctrlPr>
                                </m:sSubPr>
                                <m:e>
                                  <m:r>
                                    <a:rPr lang="en-US" sz="2400" i="1" dirty="0">
                                      <a:latin typeface="Cambria Math" charset="0"/>
                                    </a:rPr>
                                    <m:t>𝛿</m:t>
                                  </m:r>
                                </m:e>
                                <m:sub>
                                  <m:r>
                                    <a:rPr lang="en-US" sz="2400" i="1" dirty="0">
                                      <a:latin typeface="Cambria Math" charset="0"/>
                                    </a:rPr>
                                    <m:t>𝑘</m:t>
                                  </m:r>
                                  <m:r>
                                    <a:rPr lang="en-US" sz="2400" i="1" dirty="0">
                                      <a:latin typeface="Cambria Math" charset="0"/>
                                    </a:rPr>
                                    <m:t>−1</m:t>
                                  </m:r>
                                </m:sub>
                              </m:sSub>
                              <m:d>
                                <m:dPr>
                                  <m:ctrlPr>
                                    <a:rPr lang="en-US" sz="2400" i="1" dirty="0">
                                      <a:latin typeface="Cambria Math" charset="0"/>
                                    </a:rPr>
                                  </m:ctrlPr>
                                </m:dPr>
                                <m:e>
                                  <m:sSup>
                                    <m:sSupPr>
                                      <m:ctrlPr>
                                        <a:rPr lang="en-US" sz="2400" i="1" dirty="0">
                                          <a:latin typeface="Cambria Math" charset="0"/>
                                        </a:rPr>
                                      </m:ctrlPr>
                                    </m:sSupPr>
                                    <m:e>
                                      <m:r>
                                        <a:rPr lang="en-US" sz="2400" i="1" dirty="0">
                                          <a:latin typeface="Cambria Math" charset="0"/>
                                        </a:rPr>
                                        <m:t>𝑞</m:t>
                                      </m:r>
                                    </m:e>
                                    <m:sup>
                                      <m:r>
                                        <a:rPr lang="en-US" sz="2400" i="1" dirty="0">
                                          <a:latin typeface="Cambria Math" charset="0"/>
                                        </a:rPr>
                                        <m:t>′</m:t>
                                      </m:r>
                                    </m:sup>
                                  </m:sSup>
                                </m:e>
                              </m:d>
                            </m:e>
                          </m:func>
                        </m:e>
                      </m:func>
                      <m:r>
                        <a:rPr lang="en-US" sz="2400" i="1" dirty="0">
                          <a:latin typeface="Cambria Math" charset="0"/>
                        </a:rPr>
                        <m:t>𝑃</m:t>
                      </m:r>
                      <m:d>
                        <m:dPr>
                          <m:ctrlPr>
                            <a:rPr lang="en-US" sz="2400" i="1" dirty="0">
                              <a:latin typeface="Cambria Math" charset="0"/>
                            </a:rPr>
                          </m:ctrlPr>
                        </m:dPr>
                        <m:e>
                          <m:sSub>
                            <m:sSubPr>
                              <m:ctrlPr>
                                <a:rPr lang="en-US" sz="2400" i="1" dirty="0">
                                  <a:latin typeface="Cambria Math" charset="0"/>
                                </a:rPr>
                              </m:ctrlPr>
                            </m:sSubPr>
                            <m:e>
                              <m:sSub>
                                <m:sSubPr>
                                  <m:ctrlPr>
                                    <a:rPr lang="en-US" sz="2400" i="1" dirty="0">
                                      <a:latin typeface="Cambria Math" charset="0"/>
                                    </a:rPr>
                                  </m:ctrlPr>
                                </m:sSubPr>
                                <m:e>
                                  <m:r>
                                    <a:rPr lang="en-US" sz="2400" i="1" dirty="0">
                                      <a:latin typeface="Cambria Math" charset="0"/>
                                    </a:rPr>
                                    <m:t>𝑡</m:t>
                                  </m:r>
                                </m:e>
                                <m:sub>
                                  <m:r>
                                    <a:rPr lang="en-US" sz="2400" i="1" dirty="0">
                                      <a:latin typeface="Cambria Math" charset="0"/>
                                    </a:rPr>
                                    <m:t>𝑘</m:t>
                                  </m:r>
                                </m:sub>
                              </m:sSub>
                              <m:r>
                                <a:rPr lang="en-US" sz="2400" i="1" dirty="0">
                                  <a:latin typeface="Cambria Math" charset="0"/>
                                </a:rPr>
                                <m:t>=</m:t>
                              </m:r>
                              <m:r>
                                <a:rPr lang="en-US" sz="2400" i="1" dirty="0">
                                  <a:latin typeface="Cambria Math" charset="0"/>
                                </a:rPr>
                                <m:t>𝑞</m:t>
                              </m:r>
                              <m:r>
                                <a:rPr lang="en-US" sz="2400" i="1" dirty="0">
                                  <a:latin typeface="Cambria Math" charset="0"/>
                                </a:rPr>
                                <m:t>∣</m:t>
                              </m:r>
                              <m:r>
                                <a:rPr lang="en-US" sz="2400" i="1" dirty="0">
                                  <a:latin typeface="Cambria Math" charset="0"/>
                                </a:rPr>
                                <m:t>𝑡</m:t>
                              </m:r>
                            </m:e>
                            <m:sub>
                              <m:r>
                                <a:rPr lang="en-US" sz="2400" i="1" dirty="0">
                                  <a:latin typeface="Cambria Math" charset="0"/>
                                </a:rPr>
                                <m:t>𝑘</m:t>
                              </m:r>
                              <m:r>
                                <a:rPr lang="en-US" sz="2400" i="1" dirty="0">
                                  <a:latin typeface="Cambria Math" charset="0"/>
                                </a:rPr>
                                <m:t>−1</m:t>
                              </m:r>
                            </m:sub>
                          </m:sSub>
                          <m:r>
                            <a:rPr lang="en-US" sz="2400" i="1" dirty="0">
                              <a:latin typeface="Cambria Math" charset="0"/>
                            </a:rPr>
                            <m:t>=</m:t>
                          </m:r>
                          <m:sSup>
                            <m:sSupPr>
                              <m:ctrlPr>
                                <a:rPr lang="en-US" sz="2400" i="1" dirty="0">
                                  <a:latin typeface="Cambria Math" charset="0"/>
                                </a:rPr>
                              </m:ctrlPr>
                            </m:sSupPr>
                            <m:e>
                              <m:r>
                                <a:rPr lang="en-US" sz="2400" i="1" dirty="0">
                                  <a:latin typeface="Cambria Math" charset="0"/>
                                </a:rPr>
                                <m:t>𝑞</m:t>
                              </m:r>
                            </m:e>
                            <m:sup>
                              <m:r>
                                <a:rPr lang="en-US" sz="2400" i="1" dirty="0">
                                  <a:latin typeface="Cambria Math" charset="0"/>
                                </a:rPr>
                                <m:t>′</m:t>
                              </m:r>
                            </m:sup>
                          </m:sSup>
                        </m:e>
                      </m:d>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253348" y="4370130"/>
                <a:ext cx="8637301" cy="1090235"/>
              </a:xfrm>
              <a:prstGeom prst="rect">
                <a:avLst/>
              </a:prstGeom>
              <a:blipFill rotWithShape="0">
                <a:blip r:embed="rId2"/>
                <a:stretch>
                  <a:fillRect l="-1622" t="-6077" b="-39227"/>
                </a:stretch>
              </a:blipFill>
              <a:ln>
                <a:solidFill>
                  <a:schemeClr val="accent1">
                    <a:lumMod val="75000"/>
                  </a:schemeClr>
                </a:solidFill>
              </a:ln>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628650" y="1091473"/>
            <a:ext cx="7520189" cy="2604553"/>
          </a:xfrm>
          <a:prstGeom prst="rect">
            <a:avLst/>
          </a:prstGeom>
        </p:spPr>
      </p:pic>
      <p:cxnSp>
        <p:nvCxnSpPr>
          <p:cNvPr id="9" name="Straight Arrow Connector 8"/>
          <p:cNvCxnSpPr/>
          <p:nvPr/>
        </p:nvCxnSpPr>
        <p:spPr>
          <a:xfrm flipV="1">
            <a:off x="4203031" y="3331597"/>
            <a:ext cx="1291320" cy="866894"/>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6330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the best sequence</a:t>
            </a:r>
            <a:endParaRPr lang="en-US" dirty="0"/>
          </a:p>
        </p:txBody>
      </p:sp>
      <p:sp>
        <p:nvSpPr>
          <p:cNvPr id="3" name="Content Placeholder 2"/>
          <p:cNvSpPr>
            <a:spLocks noGrp="1"/>
          </p:cNvSpPr>
          <p:nvPr>
            <p:ph idx="1"/>
          </p:nvPr>
        </p:nvSpPr>
        <p:spPr/>
        <p:txBody>
          <a:bodyPr/>
          <a:lstStyle/>
          <a:p>
            <a:r>
              <a:rPr lang="en-US" dirty="0" smtClean="0"/>
              <a:t>Keep one </a:t>
            </a:r>
            <a:r>
              <a:rPr lang="en-US" dirty="0" err="1" smtClean="0">
                <a:solidFill>
                  <a:srgbClr val="3C58AD"/>
                </a:solidFill>
              </a:rPr>
              <a:t>backpointer</a:t>
            </a:r>
            <a:r>
              <a:rPr lang="en-US" dirty="0" smtClean="0">
                <a:solidFill>
                  <a:srgbClr val="3C58AD"/>
                </a:solidFill>
              </a:rPr>
              <a:t> </a:t>
            </a:r>
            <a:br>
              <a:rPr lang="en-US" dirty="0" smtClean="0">
                <a:solidFill>
                  <a:srgbClr val="3C58AD"/>
                </a:solidFill>
              </a:rPr>
            </a:b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46</a:t>
            </a:fld>
            <a:endParaRPr lang="en-US" dirty="0"/>
          </a:p>
        </p:txBody>
      </p:sp>
      <p:pic>
        <p:nvPicPr>
          <p:cNvPr id="7" name="Picture 6"/>
          <p:cNvPicPr>
            <a:picLocks noChangeAspect="1"/>
          </p:cNvPicPr>
          <p:nvPr/>
        </p:nvPicPr>
        <p:blipFill>
          <a:blip r:embed="rId2"/>
          <a:stretch>
            <a:fillRect/>
          </a:stretch>
        </p:blipFill>
        <p:spPr>
          <a:xfrm>
            <a:off x="1828800" y="1953429"/>
            <a:ext cx="5741294" cy="1988448"/>
          </a:xfrm>
          <a:prstGeom prst="rect">
            <a:avLst/>
          </a:prstGeom>
        </p:spPr>
      </p:pic>
      <p:sp>
        <p:nvSpPr>
          <p:cNvPr id="8" name="Left Arrow 7"/>
          <p:cNvSpPr/>
          <p:nvPr/>
        </p:nvSpPr>
        <p:spPr>
          <a:xfrm rot="19704334">
            <a:off x="4389326" y="3115273"/>
            <a:ext cx="1508711" cy="56279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best</a:t>
            </a:r>
            <a:endParaRPr lang="en-US" dirty="0"/>
          </a:p>
        </p:txBody>
      </p:sp>
      <p:pic>
        <p:nvPicPr>
          <p:cNvPr id="9" name="Picture 8"/>
          <p:cNvPicPr>
            <a:picLocks noChangeAspect="1"/>
          </p:cNvPicPr>
          <p:nvPr/>
        </p:nvPicPr>
        <p:blipFill>
          <a:blip r:embed="rId3"/>
          <a:stretch>
            <a:fillRect/>
          </a:stretch>
        </p:blipFill>
        <p:spPr>
          <a:xfrm>
            <a:off x="2329403" y="3982415"/>
            <a:ext cx="4740087" cy="2493852"/>
          </a:xfrm>
          <a:prstGeom prst="rect">
            <a:avLst/>
          </a:prstGeom>
        </p:spPr>
      </p:pic>
    </p:spTree>
    <p:extLst>
      <p:ext uri="{BB962C8B-B14F-4D97-AF65-F5344CB8AC3E}">
        <p14:creationId xmlns:p14="http://schemas.microsoft.com/office/powerpoint/2010/main" val="12748742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Viterbi </a:t>
            </a:r>
            <a:r>
              <a:rPr lang="en-US" dirty="0" smtClean="0"/>
              <a:t>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Store the best </a:t>
                </a:r>
                <a:r>
                  <a:rPr lang="en-US" dirty="0"/>
                  <a:t>tag sequence for </a:t>
                </a:r>
                <a14:m>
                  <m:oMath xmlns:m="http://schemas.openxmlformats.org/officeDocument/2006/math">
                    <m:sSub>
                      <m:sSubPr>
                        <m:ctrlPr>
                          <a:rPr lang="en-US" b="0" i="1" dirty="0" smtClean="0">
                            <a:latin typeface="Cambria Math"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b="0" i="1" dirty="0" smtClean="0">
                            <a:latin typeface="Cambria Math" charset="0"/>
                          </a:rPr>
                        </m:ctrlPr>
                      </m:sSubPr>
                      <m:e>
                        <m:r>
                          <a:rPr lang="en-US" i="1" dirty="0" smtClean="0">
                            <a:latin typeface="Cambria Math" panose="02040503050406030204" pitchFamily="18" charset="0"/>
                          </a:rPr>
                          <m:t>𝑤</m:t>
                        </m:r>
                      </m:e>
                      <m:sub>
                        <m:r>
                          <a:rPr lang="en-US" i="1" dirty="0" err="1">
                            <a:latin typeface="Cambria Math" panose="02040503050406030204" pitchFamily="18" charset="0"/>
                          </a:rPr>
                          <m:t>𝑖</m:t>
                        </m:r>
                      </m:sub>
                    </m:sSub>
                    <m:r>
                      <a:rPr lang="en-US" i="1" dirty="0">
                        <a:latin typeface="Cambria Math" panose="02040503050406030204" pitchFamily="18" charset="0"/>
                      </a:rPr>
                      <m:t> </m:t>
                    </m:r>
                  </m:oMath>
                </a14:m>
                <a:r>
                  <a:rPr lang="en-US" dirty="0"/>
                  <a:t>that ends in </a:t>
                </a:r>
                <a14:m>
                  <m:oMath xmlns:m="http://schemas.openxmlformats.org/officeDocument/2006/math">
                    <m:sSup>
                      <m:sSupPr>
                        <m:ctrlPr>
                          <a:rPr lang="en-US" b="0" i="1" dirty="0" smtClean="0">
                            <a:latin typeface="Cambria Math" charset="0"/>
                          </a:rPr>
                        </m:ctrlPr>
                      </m:sSupPr>
                      <m:e>
                        <m:r>
                          <a:rPr lang="en-US" b="0" i="1" dirty="0" smtClean="0">
                            <a:latin typeface="Cambria Math" panose="02040503050406030204" pitchFamily="18" charset="0"/>
                          </a:rPr>
                          <m:t>𝑡</m:t>
                        </m:r>
                      </m:e>
                      <m:sup>
                        <m:r>
                          <a:rPr lang="en-US" b="0" i="1" dirty="0" smtClean="0">
                            <a:latin typeface="Cambria Math" panose="02040503050406030204" pitchFamily="18" charset="0"/>
                          </a:rPr>
                          <m:t>𝑗</m:t>
                        </m:r>
                      </m:sup>
                    </m:sSup>
                  </m:oMath>
                </a14:m>
                <a:r>
                  <a:rPr lang="en-US" dirty="0"/>
                  <a:t> </a:t>
                </a:r>
                <a:r>
                  <a:rPr lang="en-US" dirty="0" smtClean="0"/>
                  <a:t>in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𝑗</m:t>
                    </m:r>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m:t>
                    </m:r>
                  </m:oMath>
                </a14:m>
                <a:endParaRPr lang="en-US" dirty="0" smtClean="0"/>
              </a:p>
              <a:p>
                <a:pPr lvl="1"/>
                <a14:m>
                  <m:oMath xmlns:m="http://schemas.openxmlformats.org/officeDocument/2006/math">
                    <m:r>
                      <a:rPr lang="en-US" b="0" i="1" dirty="0" smtClean="0">
                        <a:latin typeface="Cambria Math" panose="02040503050406030204" pitchFamily="18" charset="0"/>
                      </a:rPr>
                      <m:t>𝑇</m:t>
                    </m:r>
                    <m:r>
                      <a:rPr lang="pl-PL" i="1" dirty="0" smtClean="0">
                        <a:latin typeface="Cambria Math" panose="02040503050406030204" pitchFamily="18" charset="0"/>
                      </a:rPr>
                      <m:t>[</m:t>
                    </m:r>
                    <m:r>
                      <a:rPr lang="en-US" i="1" dirty="0" smtClean="0">
                        <a:latin typeface="Cambria Math" panose="02040503050406030204" pitchFamily="18" charset="0"/>
                      </a:rPr>
                      <m:t>𝑗</m:t>
                    </m:r>
                    <m:r>
                      <a:rPr lang="pl-PL" i="1" dirty="0" smtClean="0">
                        <a:latin typeface="Cambria Math" panose="02040503050406030204" pitchFamily="18" charset="0"/>
                      </a:rPr>
                      <m:t>][</m:t>
                    </m:r>
                    <m:r>
                      <a:rPr lang="en-US" i="1" dirty="0" smtClean="0">
                        <a:latin typeface="Cambria Math" panose="02040503050406030204" pitchFamily="18" charset="0"/>
                      </a:rPr>
                      <m:t>𝑖</m:t>
                    </m:r>
                    <m:r>
                      <a:rPr lang="pl-PL" i="1" dirty="0">
                        <a:latin typeface="Cambria Math" panose="02040503050406030204" pitchFamily="18" charset="0"/>
                      </a:rPr>
                      <m:t>]</m:t>
                    </m:r>
                    <m:r>
                      <a:rPr lang="pl-PL" i="1" dirty="0" smtClean="0">
                        <a:latin typeface="Cambria Math" panose="02040503050406030204" pitchFamily="18" charset="0"/>
                      </a:rPr>
                      <m:t>=</m:t>
                    </m:r>
                    <m:r>
                      <m:rPr>
                        <m:sty m:val="p"/>
                      </m:rPr>
                      <a:rPr lang="pl-PL" i="1" dirty="0" smtClean="0">
                        <a:latin typeface="Cambria Math" panose="02040503050406030204" pitchFamily="18" charset="0"/>
                      </a:rPr>
                      <m:t>max</m:t>
                    </m:r>
                    <m:r>
                      <a:rPr lang="pl-PL" i="1" dirty="0" smtClean="0">
                        <a:latin typeface="Cambria Math" panose="02040503050406030204" pitchFamily="18" charset="0"/>
                      </a:rPr>
                      <m:t>⁡</m:t>
                    </m:r>
                    <m:r>
                      <a:rPr lang="en-US" b="0" i="1" dirty="0" smtClean="0">
                        <a:latin typeface="Cambria Math" charset="0"/>
                      </a:rPr>
                      <m:t>𝑃</m:t>
                    </m:r>
                    <m:r>
                      <a:rPr lang="pl-PL" i="1" dirty="0" smtClean="0">
                        <a:latin typeface="Cambria Math" panose="02040503050406030204" pitchFamily="18" charset="0"/>
                      </a:rPr>
                      <m:t>(</m:t>
                    </m:r>
                    <m:sSub>
                      <m:sSubPr>
                        <m:ctrlPr>
                          <a:rPr lang="en-US" b="0" i="1" dirty="0" smtClean="0">
                            <a:latin typeface="Cambria Math" charset="0"/>
                          </a:rPr>
                        </m:ctrlPr>
                      </m:sSubPr>
                      <m:e>
                        <m:r>
                          <a:rPr lang="pl-PL" i="1" dirty="0" smtClean="0">
                            <a:latin typeface="Cambria Math" panose="02040503050406030204" pitchFamily="18" charset="0"/>
                          </a:rPr>
                          <m:t>𝑤</m:t>
                        </m:r>
                      </m:e>
                      <m:sub>
                        <m:r>
                          <a:rPr lang="en-US" b="0" i="1" dirty="0" smtClean="0">
                            <a:latin typeface="Cambria Math" panose="02040503050406030204" pitchFamily="18" charset="0"/>
                          </a:rPr>
                          <m:t>1</m:t>
                        </m:r>
                      </m:sub>
                    </m:sSub>
                    <m:r>
                      <a:rPr lang="pl-PL" i="1" dirty="0" smtClean="0">
                        <a:latin typeface="Cambria Math" panose="02040503050406030204" pitchFamily="18" charset="0"/>
                      </a:rPr>
                      <m:t>…</m:t>
                    </m:r>
                    <m:sSub>
                      <m:sSubPr>
                        <m:ctrlPr>
                          <a:rPr lang="en-US" b="0" i="1" dirty="0" smtClean="0">
                            <a:latin typeface="Cambria Math" charset="0"/>
                          </a:rPr>
                        </m:ctrlPr>
                      </m:sSubPr>
                      <m:e>
                        <m:r>
                          <a:rPr lang="pl-PL" i="1" dirty="0" smtClean="0">
                            <a:latin typeface="Cambria Math" panose="02040503050406030204" pitchFamily="18" charset="0"/>
                          </a:rPr>
                          <m:t>𝑤</m:t>
                        </m:r>
                      </m:e>
                      <m:sub>
                        <m:r>
                          <a:rPr lang="en-US" b="0" i="1" dirty="0" smtClean="0">
                            <a:latin typeface="Cambria Math" panose="02040503050406030204" pitchFamily="18" charset="0"/>
                          </a:rPr>
                          <m:t>𝑖</m:t>
                        </m:r>
                      </m:sub>
                    </m:sSub>
                    <m:r>
                      <a:rPr lang="pl-PL" i="1" dirty="0" smtClean="0">
                        <a:latin typeface="Cambria Math" panose="02040503050406030204" pitchFamily="18" charset="0"/>
                      </a:rPr>
                      <m:t>, </m:t>
                    </m:r>
                    <m:sSub>
                      <m:sSubPr>
                        <m:ctrlPr>
                          <a:rPr lang="en-US" b="0" i="1" dirty="0" smtClean="0">
                            <a:latin typeface="Cambria Math" charset="0"/>
                          </a:rPr>
                        </m:ctrlPr>
                      </m:sSubPr>
                      <m:e>
                        <m:r>
                          <a:rPr lang="pl-PL" i="1" dirty="0" smtClean="0">
                            <a:latin typeface="Cambria Math" panose="02040503050406030204" pitchFamily="18" charset="0"/>
                          </a:rPr>
                          <m:t>𝑡</m:t>
                        </m:r>
                      </m:e>
                      <m:sub>
                        <m:r>
                          <a:rPr lang="en-US" b="0" i="1" dirty="0" smtClean="0">
                            <a:latin typeface="Cambria Math" panose="02040503050406030204" pitchFamily="18" charset="0"/>
                          </a:rPr>
                          <m:t>1</m:t>
                        </m:r>
                      </m:sub>
                    </m:sSub>
                    <m:r>
                      <a:rPr lang="pl-PL" i="1" dirty="0" smtClean="0">
                        <a:latin typeface="Cambria Math" panose="02040503050406030204" pitchFamily="18" charset="0"/>
                      </a:rPr>
                      <m:t>…, </m:t>
                    </m:r>
                    <m:sSub>
                      <m:sSubPr>
                        <m:ctrlPr>
                          <a:rPr lang="en-US" b="0" i="1" dirty="0" smtClean="0">
                            <a:latin typeface="Cambria Math" charset="0"/>
                          </a:rPr>
                        </m:ctrlPr>
                      </m:sSubPr>
                      <m:e>
                        <m:r>
                          <a:rPr lang="pl-PL" i="1" dirty="0" smtClean="0">
                            <a:latin typeface="Cambria Math" panose="02040503050406030204" pitchFamily="18" charset="0"/>
                          </a:rPr>
                          <m:t>𝑡</m:t>
                        </m:r>
                      </m:e>
                      <m:sub>
                        <m:r>
                          <a:rPr lang="en-US" b="0" i="1" dirty="0" smtClean="0">
                            <a:latin typeface="Cambria Math" panose="02040503050406030204" pitchFamily="18" charset="0"/>
                          </a:rPr>
                          <m:t>𝑖</m:t>
                        </m:r>
                      </m:sub>
                    </m:sSub>
                    <m:r>
                      <a:rPr lang="pl-PL" i="1" dirty="0" smtClean="0">
                        <a:latin typeface="Cambria Math" panose="02040503050406030204" pitchFamily="18" charset="0"/>
                      </a:rPr>
                      <m:t>=</m:t>
                    </m:r>
                    <m:sSup>
                      <m:sSupPr>
                        <m:ctrlPr>
                          <a:rPr lang="en-US" b="0" i="1" dirty="0" smtClean="0">
                            <a:latin typeface="Cambria Math" charset="0"/>
                          </a:rPr>
                        </m:ctrlPr>
                      </m:sSupPr>
                      <m:e>
                        <m:r>
                          <a:rPr lang="pl-PL" i="1" dirty="0" smtClean="0">
                            <a:latin typeface="Cambria Math" panose="02040503050406030204" pitchFamily="18" charset="0"/>
                          </a:rPr>
                          <m:t>𝑡</m:t>
                        </m:r>
                      </m:e>
                      <m:sup>
                        <m:r>
                          <a:rPr lang="en-US" b="0" i="1" dirty="0" smtClean="0">
                            <a:latin typeface="Cambria Math" panose="02040503050406030204" pitchFamily="18" charset="0"/>
                          </a:rPr>
                          <m:t>𝑗</m:t>
                        </m:r>
                      </m:sup>
                    </m:sSup>
                    <m:r>
                      <a:rPr lang="pl-PL" i="1" dirty="0" smtClean="0">
                        <a:latin typeface="Cambria Math" panose="02040503050406030204" pitchFamily="18" charset="0"/>
                      </a:rPr>
                      <m:t> )</m:t>
                    </m:r>
                  </m:oMath>
                </a14:m>
                <a:endParaRPr lang="en-US" dirty="0" smtClean="0"/>
              </a:p>
              <a:p>
                <a:r>
                  <a:rPr lang="en-US" dirty="0" smtClean="0"/>
                  <a:t>Recursively </a:t>
                </a:r>
                <a:r>
                  <a:rPr lang="en-US" dirty="0"/>
                  <a:t>compute </a:t>
                </a:r>
                <a:r>
                  <a:rPr lang="en-US" dirty="0" smtClean="0"/>
                  <a:t>T[j][</a:t>
                </a:r>
                <a:r>
                  <a:rPr lang="en-US" dirty="0" err="1" smtClean="0"/>
                  <a:t>i</a:t>
                </a:r>
                <a:r>
                  <a:rPr lang="en-US" dirty="0" smtClean="0"/>
                  <a:t>] </a:t>
                </a:r>
                <a:r>
                  <a:rPr lang="en-US" dirty="0"/>
                  <a:t>from the entries in the previous column </a:t>
                </a:r>
                <a:r>
                  <a:rPr lang="en-US" dirty="0" smtClean="0"/>
                  <a:t>T[j][i-1]</a:t>
                </a:r>
              </a:p>
              <a:p>
                <a:pPr lvl="1"/>
                <a14:m>
                  <m:oMath xmlns:m="http://schemas.openxmlformats.org/officeDocument/2006/math">
                    <m:r>
                      <a:rPr lang="en-US" sz="2400" b="0" i="1" dirty="0" smtClean="0">
                        <a:latin typeface="Cambria Math" panose="02040503050406030204" pitchFamily="18" charset="0"/>
                      </a:rPr>
                      <m:t>𝑇</m:t>
                    </m:r>
                    <m:d>
                      <m:dPr>
                        <m:begChr m:val="["/>
                        <m:endChr m:val="]"/>
                        <m:ctrlPr>
                          <a:rPr lang="en-US" sz="2400" i="1" dirty="0" smtClean="0">
                            <a:latin typeface="Cambria Math" charset="0"/>
                          </a:rPr>
                        </m:ctrlPr>
                      </m:dPr>
                      <m:e>
                        <m:r>
                          <a:rPr lang="en-US" sz="2400" i="1" dirty="0" smtClean="0">
                            <a:latin typeface="Cambria Math" panose="02040503050406030204" pitchFamily="18" charset="0"/>
                          </a:rPr>
                          <m:t>𝑗</m:t>
                        </m:r>
                      </m:e>
                    </m:d>
                    <m:d>
                      <m:dPr>
                        <m:begChr m:val="["/>
                        <m:endChr m:val="]"/>
                        <m:ctrlPr>
                          <a:rPr lang="en-US" sz="2400" i="1" dirty="0" smtClean="0">
                            <a:latin typeface="Cambria Math" charset="0"/>
                          </a:rPr>
                        </m:ctrlPr>
                      </m:dPr>
                      <m:e>
                        <m:r>
                          <a:rPr lang="en-US" sz="2400" i="1" dirty="0" err="1" smtClean="0">
                            <a:latin typeface="Cambria Math" panose="02040503050406030204" pitchFamily="18" charset="0"/>
                          </a:rPr>
                          <m:t>𝑖</m:t>
                        </m:r>
                      </m:e>
                    </m:d>
                    <m:r>
                      <a:rPr lang="en-US" sz="2400" i="1" dirty="0">
                        <a:latin typeface="Cambria Math" panose="02040503050406030204" pitchFamily="18" charset="0"/>
                      </a:rPr>
                      <m:t>=</m:t>
                    </m:r>
                    <m:r>
                      <a:rPr lang="en-US" sz="2400" i="1" dirty="0">
                        <a:latin typeface="Cambria Math" panose="02040503050406030204" pitchFamily="18" charset="0"/>
                      </a:rPr>
                      <m:t>𝑃</m:t>
                    </m:r>
                    <m:d>
                      <m:dPr>
                        <m:ctrlPr>
                          <a:rPr lang="en-US" sz="2400" i="1" dirty="0">
                            <a:latin typeface="Cambria Math" charset="0"/>
                          </a:rPr>
                        </m:ctrlPr>
                      </m:dPr>
                      <m:e>
                        <m:sSub>
                          <m:sSubPr>
                            <m:ctrlPr>
                              <a:rPr lang="en-US" sz="2400" i="1" dirty="0">
                                <a:latin typeface="Cambria Math" charset="0"/>
                              </a:rPr>
                            </m:ctrlPr>
                          </m:sSubPr>
                          <m:e>
                            <m:r>
                              <a:rPr lang="en-US" sz="2400" i="1" dirty="0">
                                <a:latin typeface="Cambria Math" panose="02040503050406030204" pitchFamily="18" charset="0"/>
                              </a:rPr>
                              <m:t>𝑤</m:t>
                            </m:r>
                          </m:e>
                          <m:sub>
                            <m:r>
                              <a:rPr lang="en-US" sz="2400" i="1" dirty="0">
                                <a:latin typeface="Cambria Math" panose="02040503050406030204" pitchFamily="18" charset="0"/>
                              </a:rPr>
                              <m:t>𝑖</m:t>
                            </m:r>
                          </m:sub>
                        </m:sSub>
                      </m:e>
                      <m:e>
                        <m:sSup>
                          <m:sSupPr>
                            <m:ctrlPr>
                              <a:rPr lang="en-US" sz="2400" i="1" dirty="0">
                                <a:latin typeface="Cambria Math" charset="0"/>
                              </a:rPr>
                            </m:ctrlPr>
                          </m:sSupPr>
                          <m:e>
                            <m:r>
                              <a:rPr lang="en-US" sz="2400" i="1" dirty="0" err="1">
                                <a:latin typeface="Cambria Math" panose="02040503050406030204" pitchFamily="18" charset="0"/>
                              </a:rPr>
                              <m:t>𝑡</m:t>
                            </m:r>
                          </m:e>
                          <m:sup>
                            <m:r>
                              <a:rPr lang="en-US" sz="2400" i="1" dirty="0">
                                <a:latin typeface="Cambria Math" panose="02040503050406030204" pitchFamily="18" charset="0"/>
                              </a:rPr>
                              <m:t>𝑗</m:t>
                            </m:r>
                          </m:sup>
                        </m:sSup>
                      </m:e>
                    </m:d>
                    <m:r>
                      <a:rPr lang="en-US" sz="2400" i="1" dirty="0">
                        <a:latin typeface="Cambria Math" panose="02040503050406030204" pitchFamily="18" charset="0"/>
                      </a:rPr>
                      <m:t>𝑀𝑎</m:t>
                    </m:r>
                    <m:sSub>
                      <m:sSubPr>
                        <m:ctrlPr>
                          <a:rPr lang="en-US" sz="2400" b="0" i="1" dirty="0" smtClean="0">
                            <a:latin typeface="Cambria Math"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𝑘</m:t>
                        </m:r>
                      </m:sub>
                    </m:sSub>
                    <m:d>
                      <m:dPr>
                        <m:ctrlPr>
                          <a:rPr lang="en-US" sz="2400" b="0" i="1" dirty="0" smtClean="0">
                            <a:latin typeface="Cambria Math" charset="0"/>
                          </a:rPr>
                        </m:ctrlPr>
                      </m:dPr>
                      <m:e>
                        <m:r>
                          <a:rPr lang="en-US" sz="2400" b="0" i="1" dirty="0" smtClean="0">
                            <a:latin typeface="Cambria Math" panose="02040503050406030204" pitchFamily="18" charset="0"/>
                          </a:rPr>
                          <m:t>𝑇</m:t>
                        </m:r>
                        <m:d>
                          <m:dPr>
                            <m:begChr m:val="["/>
                            <m:endChr m:val="]"/>
                            <m:ctrlPr>
                              <a:rPr lang="en-US" sz="2400" i="1" dirty="0" smtClean="0">
                                <a:latin typeface="Cambria Math" charset="0"/>
                              </a:rPr>
                            </m:ctrlPr>
                          </m:dPr>
                          <m:e>
                            <m:r>
                              <a:rPr lang="en-US" sz="2400" i="1" dirty="0" smtClean="0">
                                <a:latin typeface="Cambria Math" panose="02040503050406030204" pitchFamily="18" charset="0"/>
                              </a:rPr>
                              <m:t>𝑘</m:t>
                            </m:r>
                          </m:e>
                        </m:d>
                        <m:d>
                          <m:dPr>
                            <m:begChr m:val="["/>
                            <m:endChr m:val="]"/>
                            <m:ctrlPr>
                              <a:rPr lang="en-US" sz="2400" b="0" i="1" dirty="0" smtClean="0">
                                <a:latin typeface="Cambria Math" charset="0"/>
                              </a:rPr>
                            </m:ctrlPr>
                          </m:dPr>
                          <m:e>
                            <m:r>
                              <a:rPr lang="en-US" sz="2400" b="0" i="1" dirty="0" smtClean="0">
                                <a:latin typeface="Cambria Math" panose="02040503050406030204" pitchFamily="18" charset="0"/>
                              </a:rPr>
                              <m:t>𝑖</m:t>
                            </m:r>
                            <m:r>
                              <a:rPr lang="en-US" sz="2400" b="0" i="1" dirty="0" smtClean="0">
                                <a:latin typeface="Cambria Math" panose="02040503050406030204" pitchFamily="18" charset="0"/>
                              </a:rPr>
                              <m:t>−1</m:t>
                            </m:r>
                          </m:e>
                        </m:d>
                        <m:r>
                          <a:rPr lang="en-US" sz="2400" i="1" dirty="0" smtClean="0">
                            <a:latin typeface="Cambria Math" panose="02040503050406030204" pitchFamily="18" charset="0"/>
                          </a:rPr>
                          <m:t>𝑃</m:t>
                        </m:r>
                        <m:d>
                          <m:dPr>
                            <m:ctrlPr>
                              <a:rPr lang="en-US" sz="2400" i="1" dirty="0" smtClean="0">
                                <a:latin typeface="Cambria Math" charset="0"/>
                              </a:rPr>
                            </m:ctrlPr>
                          </m:dPr>
                          <m:e>
                            <m:sSup>
                              <m:sSupPr>
                                <m:ctrlPr>
                                  <a:rPr lang="en-US" sz="2400" b="0" i="1" dirty="0" smtClean="0">
                                    <a:latin typeface="Cambria Math" charset="0"/>
                                  </a:rPr>
                                </m:ctrlPr>
                              </m:sSupPr>
                              <m:e>
                                <m:r>
                                  <a:rPr lang="en-US" sz="2400" i="1" dirty="0" err="1" smtClean="0">
                                    <a:latin typeface="Cambria Math" panose="02040503050406030204" pitchFamily="18" charset="0"/>
                                  </a:rPr>
                                  <m:t>𝑡</m:t>
                                </m:r>
                              </m:e>
                              <m:sup>
                                <m:r>
                                  <a:rPr lang="en-US" sz="2400" b="0" i="1" dirty="0" smtClean="0">
                                    <a:latin typeface="Cambria Math" panose="02040503050406030204" pitchFamily="18" charset="0"/>
                                  </a:rPr>
                                  <m:t>𝑗</m:t>
                                </m:r>
                              </m:sup>
                            </m:sSup>
                            <m:r>
                              <a:rPr lang="en-US" sz="2400" i="1" dirty="0" smtClean="0">
                                <a:latin typeface="Cambria Math" panose="02040503050406030204" pitchFamily="18" charset="0"/>
                              </a:rPr>
                              <m:t> </m:t>
                            </m:r>
                          </m:e>
                          <m:e>
                            <m:sSub>
                              <m:sSubPr>
                                <m:ctrlPr>
                                  <a:rPr lang="en-US" sz="2400" b="0" i="1" dirty="0" smtClean="0">
                                    <a:latin typeface="Cambria Math" charset="0"/>
                                  </a:rPr>
                                </m:ctrlPr>
                              </m:sSubPr>
                              <m:e>
                                <m:r>
                                  <a:rPr lang="en-US" sz="2400" i="1" dirty="0" err="1">
                                    <a:latin typeface="Cambria Math" panose="02040503050406030204" pitchFamily="18" charset="0"/>
                                  </a:rPr>
                                  <m:t>𝑡</m:t>
                                </m:r>
                              </m:e>
                              <m:sub>
                                <m:r>
                                  <a:rPr lang="en-US" sz="2400" b="0" i="1" dirty="0" smtClean="0">
                                    <a:latin typeface="Cambria Math" panose="02040503050406030204" pitchFamily="18" charset="0"/>
                                  </a:rPr>
                                  <m:t>𝑘</m:t>
                                </m:r>
                              </m:sub>
                            </m:sSub>
                          </m:e>
                        </m:d>
                      </m:e>
                    </m:d>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46" t="-1491" r="-2009"/>
                </a:stretch>
              </a:blipFill>
            </p:spPr>
            <p:txBody>
              <a:bodyPr/>
              <a:lstStyle/>
              <a:p>
                <a:r>
                  <a:rPr lang="en-US">
                    <a:noFill/>
                  </a:rPr>
                  <a:t> </a:t>
                </a:r>
              </a:p>
            </p:txBody>
          </p:sp>
        </mc:Fallback>
      </mc:AlternateContent>
      <p:grpSp>
        <p:nvGrpSpPr>
          <p:cNvPr id="18" name="Group 17"/>
          <p:cNvGrpSpPr/>
          <p:nvPr/>
        </p:nvGrpSpPr>
        <p:grpSpPr>
          <a:xfrm>
            <a:off x="4169230" y="4942114"/>
            <a:ext cx="1774370" cy="1257089"/>
            <a:chOff x="4169230" y="4942114"/>
            <a:chExt cx="1774370" cy="1257089"/>
          </a:xfrm>
        </p:grpSpPr>
        <p:sp>
          <p:nvSpPr>
            <p:cNvPr id="7" name="TextBox 6"/>
            <p:cNvSpPr txBox="1"/>
            <p:nvPr/>
          </p:nvSpPr>
          <p:spPr>
            <a:xfrm>
              <a:off x="4169230" y="5491317"/>
              <a:ext cx="1774370" cy="707886"/>
            </a:xfrm>
            <a:prstGeom prst="rect">
              <a:avLst/>
            </a:prstGeom>
            <a:noFill/>
          </p:spPr>
          <p:txBody>
            <a:bodyPr wrap="square" rtlCol="0">
              <a:spAutoFit/>
            </a:bodyPr>
            <a:lstStyle/>
            <a:p>
              <a:r>
                <a:rPr lang="en-US" sz="2000" i="1" dirty="0" smtClean="0">
                  <a:solidFill>
                    <a:srgbClr val="7030A0"/>
                  </a:solidFill>
                </a:rPr>
                <a:t>The best i-1 tag sequence</a:t>
              </a:r>
              <a:endParaRPr lang="en-US" sz="2000" i="1" dirty="0">
                <a:solidFill>
                  <a:srgbClr val="7030A0"/>
                </a:solidFill>
              </a:endParaRPr>
            </a:p>
          </p:txBody>
        </p:sp>
        <p:cxnSp>
          <p:nvCxnSpPr>
            <p:cNvPr id="9" name="Straight Arrow Connector 8"/>
            <p:cNvCxnSpPr>
              <a:stCxn id="7" idx="0"/>
            </p:cNvCxnSpPr>
            <p:nvPr/>
          </p:nvCxnSpPr>
          <p:spPr>
            <a:xfrm flipV="1">
              <a:off x="5056415" y="4942114"/>
              <a:ext cx="146958" cy="54920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2090060" y="4879850"/>
            <a:ext cx="2667000" cy="890450"/>
            <a:chOff x="2090060" y="4879850"/>
            <a:chExt cx="2667000" cy="890450"/>
          </a:xfrm>
        </p:grpSpPr>
        <p:sp>
          <p:nvSpPr>
            <p:cNvPr id="6" name="TextBox 5"/>
            <p:cNvSpPr txBox="1"/>
            <p:nvPr/>
          </p:nvSpPr>
          <p:spPr>
            <a:xfrm>
              <a:off x="2090060" y="5062414"/>
              <a:ext cx="2667000" cy="707886"/>
            </a:xfrm>
            <a:prstGeom prst="rect">
              <a:avLst/>
            </a:prstGeom>
            <a:noFill/>
          </p:spPr>
          <p:txBody>
            <a:bodyPr wrap="square" rtlCol="0">
              <a:spAutoFit/>
            </a:bodyPr>
            <a:lstStyle/>
            <a:p>
              <a:r>
                <a:rPr lang="en-US" sz="2000" i="1" dirty="0" smtClean="0">
                  <a:solidFill>
                    <a:srgbClr val="0070C0"/>
                  </a:solidFill>
                </a:rPr>
                <a:t>Generating the current observation</a:t>
              </a:r>
              <a:endParaRPr lang="en-US" sz="2000" i="1" dirty="0">
                <a:solidFill>
                  <a:srgbClr val="0070C0"/>
                </a:solidFill>
              </a:endParaRPr>
            </a:p>
          </p:txBody>
        </p:sp>
        <p:cxnSp>
          <p:nvCxnSpPr>
            <p:cNvPr id="13" name="Straight Arrow Connector 12"/>
            <p:cNvCxnSpPr/>
            <p:nvPr/>
          </p:nvCxnSpPr>
          <p:spPr>
            <a:xfrm flipH="1" flipV="1">
              <a:off x="3140533" y="4879850"/>
              <a:ext cx="223156" cy="2947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161316" y="4879850"/>
            <a:ext cx="2667000" cy="1246315"/>
            <a:chOff x="6161316" y="4879850"/>
            <a:chExt cx="2667000" cy="1246315"/>
          </a:xfrm>
        </p:grpSpPr>
        <p:sp>
          <p:nvSpPr>
            <p:cNvPr id="5" name="TextBox 4"/>
            <p:cNvSpPr txBox="1"/>
            <p:nvPr/>
          </p:nvSpPr>
          <p:spPr>
            <a:xfrm>
              <a:off x="6161316" y="5110502"/>
              <a:ext cx="2667000" cy="1015663"/>
            </a:xfrm>
            <a:prstGeom prst="rect">
              <a:avLst/>
            </a:prstGeom>
            <a:noFill/>
          </p:spPr>
          <p:txBody>
            <a:bodyPr wrap="square" rtlCol="0">
              <a:spAutoFit/>
            </a:bodyPr>
            <a:lstStyle/>
            <a:p>
              <a:r>
                <a:rPr lang="en-US" sz="2000" i="1" dirty="0" smtClean="0">
                  <a:solidFill>
                    <a:srgbClr val="00B050"/>
                  </a:solidFill>
                </a:rPr>
                <a:t>Transition from the previous best ending tag</a:t>
              </a:r>
              <a:endParaRPr lang="en-US" sz="2000" i="1" dirty="0">
                <a:solidFill>
                  <a:srgbClr val="00B050"/>
                </a:solidFill>
              </a:endParaRPr>
            </a:p>
          </p:txBody>
        </p:sp>
        <p:cxnSp>
          <p:nvCxnSpPr>
            <p:cNvPr id="15" name="Straight Arrow Connector 14"/>
            <p:cNvCxnSpPr/>
            <p:nvPr/>
          </p:nvCxnSpPr>
          <p:spPr>
            <a:xfrm flipH="1" flipV="1">
              <a:off x="6751865" y="4879850"/>
              <a:ext cx="446313" cy="33686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Slide Number Placeholder 9"/>
          <p:cNvSpPr>
            <a:spLocks noGrp="1"/>
          </p:cNvSpPr>
          <p:nvPr>
            <p:ph type="sldNum" sz="quarter" idx="12"/>
          </p:nvPr>
        </p:nvSpPr>
        <p:spPr/>
        <p:txBody>
          <a:bodyPr/>
          <a:lstStyle/>
          <a:p>
            <a:fld id="{1F659266-CC28-4756-A079-26437DFBC729}" type="slidenum">
              <a:rPr lang="en-US" smtClean="0"/>
              <a:t>47</a:t>
            </a:fld>
            <a:endParaRPr lang="en-US"/>
          </a:p>
        </p:txBody>
      </p:sp>
    </p:spTree>
    <p:extLst>
      <p:ext uri="{BB962C8B-B14F-4D97-AF65-F5344CB8AC3E}">
        <p14:creationId xmlns:p14="http://schemas.microsoft.com/office/powerpoint/2010/main" val="119993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modeling perspectives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Generative models</a:t>
                </a:r>
              </a:p>
              <a:p>
                <a:pPr lvl="1"/>
                <a:r>
                  <a:rPr lang="en-US" dirty="0" smtClean="0"/>
                  <a:t>Model the joint probability of labels and words</a:t>
                </a:r>
              </a:p>
              <a:p>
                <a:pPr lvl="1"/>
                <a14:m>
                  <m:oMath xmlns:m="http://schemas.openxmlformats.org/officeDocument/2006/math">
                    <m:sSup>
                      <m:sSupPr>
                        <m:ctrlPr>
                          <a:rPr lang="en-US" b="1" i="1">
                            <a:latin typeface="Cambria Math" charset="0"/>
                          </a:rPr>
                        </m:ctrlPr>
                      </m:sSupPr>
                      <m:e>
                        <m:r>
                          <a:rPr lang="en-US" b="1" i="1">
                            <a:latin typeface="Cambria Math" panose="02040503050406030204" pitchFamily="18" charset="0"/>
                          </a:rPr>
                          <m:t>𝒕</m:t>
                        </m:r>
                      </m:e>
                      <m:sup>
                        <m:r>
                          <a:rPr lang="en-US" b="1"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b="0" i="1" smtClean="0">
                        <a:latin typeface="Cambria Math" charset="0"/>
                      </a:rPr>
                      <m:t> </m:t>
                    </m:r>
                    <m:r>
                      <a:rPr lang="en-US" b="0" i="1" smtClean="0">
                        <a:latin typeface="Cambria Math" charset="0"/>
                      </a:rPr>
                      <m:t>𝑃</m:t>
                    </m:r>
                    <m:d>
                      <m:dPr>
                        <m:ctrlPr>
                          <a:rPr lang="en-US" i="1">
                            <a:latin typeface="Cambria Math"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r>
                  <a:rPr lang="en-US" b="0" dirty="0" smtClean="0">
                    <a:latin typeface="Cambria Math" panose="02040503050406030204" pitchFamily="18" charset="0"/>
                  </a:rPr>
                  <a:t>=</a:t>
                </a:r>
                <a:r>
                  <a:rPr lang="en-US" b="0" i="1"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𝑎𝑟𝑔𝑚𝑎</m:t>
                    </m:r>
                    <m:sSub>
                      <m:sSubPr>
                        <m:ctrlPr>
                          <a:rPr lang="en-US" b="0" i="1" smtClean="0">
                            <a:latin typeface="Cambria Math" charset="0"/>
                          </a:rPr>
                        </m:ctrlPr>
                      </m:sSubPr>
                      <m:e>
                        <m:r>
                          <a:rPr lang="en-US" b="0" i="1" smtClean="0">
                            <a:latin typeface="Cambria Math" panose="02040503050406030204" pitchFamily="18" charset="0"/>
                          </a:rPr>
                          <m:t>𝑥</m:t>
                        </m:r>
                      </m:e>
                      <m:sub>
                        <m:r>
                          <a:rPr lang="en-US" b="1" i="1" smtClean="0">
                            <a:latin typeface="Cambria Math" panose="02040503050406030204" pitchFamily="18" charset="0"/>
                          </a:rPr>
                          <m:t>𝒕</m:t>
                        </m:r>
                      </m:sub>
                    </m:sSub>
                    <m:f>
                      <m:fPr>
                        <m:ctrlPr>
                          <a:rPr lang="en-US" b="0" i="1" smtClean="0">
                            <a:latin typeface="Cambria Math" charset="0"/>
                          </a:rPr>
                        </m:ctrlPr>
                      </m:fPr>
                      <m:num>
                        <m:r>
                          <a:rPr lang="en-US" b="0" i="1" smtClean="0">
                            <a:latin typeface="Cambria Math" charset="0"/>
                          </a:rPr>
                          <m:t>𝑃</m:t>
                        </m:r>
                        <m:d>
                          <m:dPr>
                            <m:ctrlPr>
                              <a:rPr lang="en-US" b="0" i="1" smtClean="0">
                                <a:latin typeface="Cambria Math" charset="0"/>
                              </a:rPr>
                            </m:ctrlPr>
                          </m:dPr>
                          <m:e>
                            <m:r>
                              <a:rPr lang="en-US" b="1" i="1" smtClean="0">
                                <a:latin typeface="Cambria Math" charset="0"/>
                              </a:rPr>
                              <m:t>𝒘</m:t>
                            </m:r>
                            <m:r>
                              <a:rPr lang="en-US" b="1" i="1" smtClean="0">
                                <a:latin typeface="Cambria Math" charset="0"/>
                              </a:rPr>
                              <m:t>,</m:t>
                            </m:r>
                            <m:r>
                              <a:rPr lang="en-US" b="1" i="1" smtClean="0">
                                <a:latin typeface="Cambria Math" charset="0"/>
                              </a:rPr>
                              <m:t>𝒕</m:t>
                            </m:r>
                          </m:e>
                        </m:d>
                      </m:num>
                      <m:den>
                        <m:r>
                          <a:rPr lang="en-US" b="0" i="1" smtClean="0">
                            <a:latin typeface="Cambria Math" charset="0"/>
                          </a:rPr>
                          <m:t>𝑃</m:t>
                        </m:r>
                        <m:d>
                          <m:dPr>
                            <m:ctrlPr>
                              <a:rPr lang="en-US" b="0" i="1" smtClean="0">
                                <a:latin typeface="Cambria Math" charset="0"/>
                              </a:rPr>
                            </m:ctrlPr>
                          </m:dPr>
                          <m:e>
                            <m:r>
                              <a:rPr lang="en-US" b="1" i="1" smtClean="0">
                                <a:latin typeface="Cambria Math" charset="0"/>
                              </a:rPr>
                              <m:t>𝒘</m:t>
                            </m:r>
                          </m:e>
                        </m:d>
                      </m:den>
                    </m:f>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r>
                      <a:rPr lang="en-US" b="0" i="1" smtClean="0">
                        <a:latin typeface="Cambria Math"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i="1">
                        <a:latin typeface="Cambria Math" charset="0"/>
                      </a:rPr>
                      <m:t> </m:t>
                    </m:r>
                    <m:r>
                      <a:rPr lang="en-US" i="1">
                        <a:latin typeface="Cambria Math" charset="0"/>
                      </a:rPr>
                      <m:t>𝑃</m:t>
                    </m:r>
                    <m:r>
                      <a:rPr lang="en-US" i="1" smtClean="0">
                        <a:latin typeface="Cambria Math" charset="0"/>
                      </a:rPr>
                      <m:t>(</m:t>
                    </m:r>
                    <m:r>
                      <a:rPr lang="en-US" b="1" i="1" smtClean="0">
                        <a:latin typeface="Cambria Math" charset="0"/>
                      </a:rPr>
                      <m:t>𝒕</m:t>
                    </m:r>
                    <m:r>
                      <a:rPr lang="en-US" b="1" i="1" smtClean="0">
                        <a:latin typeface="Cambria Math" charset="0"/>
                      </a:rPr>
                      <m:t>,</m:t>
                    </m:r>
                    <m:r>
                      <a:rPr lang="en-US" b="1" i="1" smtClean="0">
                        <a:latin typeface="Cambria Math" charset="0"/>
                      </a:rPr>
                      <m:t>𝒘</m:t>
                    </m:r>
                    <m:r>
                      <a:rPr lang="en-US" b="0" i="1" smtClean="0">
                        <a:latin typeface="Cambria Math" charset="0"/>
                      </a:rPr>
                      <m:t>)</m:t>
                    </m:r>
                  </m:oMath>
                </a14:m>
                <a:r>
                  <a:rPr lang="en-US" dirty="0" smtClean="0"/>
                  <a:t> </a:t>
                </a:r>
              </a:p>
              <a:p>
                <a:r>
                  <a:rPr lang="en-US" dirty="0" smtClean="0"/>
                  <a:t>Discriminative models</a:t>
                </a:r>
              </a:p>
              <a:p>
                <a:pPr lvl="1"/>
                <a:r>
                  <a:rPr lang="en-US" dirty="0" smtClean="0"/>
                  <a:t>Directly model the conditional probability of labels given the words</a:t>
                </a:r>
              </a:p>
              <a:p>
                <a:pPr lvl="1"/>
                <a14:m>
                  <m:oMath xmlns:m="http://schemas.openxmlformats.org/officeDocument/2006/math">
                    <m:sSup>
                      <m:sSupPr>
                        <m:ctrlPr>
                          <a:rPr lang="en-US" b="1" i="1">
                            <a:latin typeface="Cambria Math" charset="0"/>
                          </a:rPr>
                        </m:ctrlPr>
                      </m:sSupPr>
                      <m:e>
                        <m:r>
                          <a:rPr lang="en-US" b="1" i="1">
                            <a:latin typeface="Cambria Math" panose="02040503050406030204" pitchFamily="18" charset="0"/>
                          </a:rPr>
                          <m:t>𝒕</m:t>
                        </m:r>
                      </m:e>
                      <m:sup>
                        <m:r>
                          <a:rPr lang="en-US" b="1"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b="0" i="1" smtClean="0">
                        <a:latin typeface="Cambria Math" charset="0"/>
                      </a:rPr>
                      <m:t> </m:t>
                    </m:r>
                    <m:r>
                      <a:rPr lang="en-US" b="0" i="1" smtClean="0">
                        <a:latin typeface="Cambria Math" charset="0"/>
                      </a:rPr>
                      <m:t>𝑃</m:t>
                    </m:r>
                    <m:d>
                      <m:dPr>
                        <m:ctrlPr>
                          <a:rPr lang="en-US" i="1">
                            <a:latin typeface="Cambria Math"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2830" r="-237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F659266-CC28-4756-A079-26437DFBC729}" type="slidenum">
              <a:rPr lang="en-US" smtClean="0"/>
              <a:t>48</a:t>
            </a:fld>
            <a:endParaRPr lang="en-US"/>
          </a:p>
        </p:txBody>
      </p:sp>
      <p:sp>
        <p:nvSpPr>
          <p:cNvPr id="7" name="TextBox 6"/>
          <p:cNvSpPr txBox="1"/>
          <p:nvPr/>
        </p:nvSpPr>
        <p:spPr>
          <a:xfrm>
            <a:off x="5449777" y="5120640"/>
            <a:ext cx="2932224" cy="830997"/>
          </a:xfrm>
          <a:prstGeom prst="rect">
            <a:avLst/>
          </a:prstGeom>
          <a:solidFill>
            <a:schemeClr val="accent1">
              <a:lumMod val="20000"/>
              <a:lumOff val="80000"/>
            </a:schemeClr>
          </a:solidFill>
          <a:ln>
            <a:solidFill>
              <a:srgbClr val="3C58AD"/>
            </a:solidFill>
          </a:ln>
        </p:spPr>
        <p:txBody>
          <a:bodyPr wrap="square" rtlCol="0">
            <a:spAutoFit/>
          </a:bodyPr>
          <a:lstStyle/>
          <a:p>
            <a:r>
              <a:rPr lang="en-US" sz="2400" dirty="0" smtClean="0"/>
              <a:t>Often modeled by </a:t>
            </a:r>
            <a:r>
              <a:rPr lang="en-US" sz="2400" dirty="0" err="1" smtClean="0"/>
              <a:t>Softmax</a:t>
            </a:r>
            <a:r>
              <a:rPr lang="en-US" sz="2400" dirty="0" smtClean="0"/>
              <a:t> function </a:t>
            </a:r>
            <a:endParaRPr lang="en-US" sz="2400" dirty="0"/>
          </a:p>
        </p:txBody>
      </p:sp>
    </p:spTree>
    <p:extLst>
      <p:ext uri="{BB962C8B-B14F-4D97-AF65-F5344CB8AC3E}">
        <p14:creationId xmlns:p14="http://schemas.microsoft.com/office/powerpoint/2010/main" val="25285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Generative V.S. discriminative models</a:t>
            </a:r>
            <a:endParaRPr lang="en-US" dirty="0"/>
          </a:p>
        </p:txBody>
      </p:sp>
      <p:sp>
        <p:nvSpPr>
          <p:cNvPr id="10" name="Content Placeholder 9"/>
          <p:cNvSpPr>
            <a:spLocks noGrp="1"/>
          </p:cNvSpPr>
          <p:nvPr>
            <p:ph idx="1"/>
          </p:nvPr>
        </p:nvSpPr>
        <p:spPr/>
        <p:txBody>
          <a:bodyPr/>
          <a:lstStyle/>
          <a:p>
            <a:r>
              <a:rPr lang="en-US" dirty="0"/>
              <a:t>Binary classification as an example</a:t>
            </a:r>
          </a:p>
          <a:p>
            <a:endParaRPr lang="en-US" dirty="0"/>
          </a:p>
        </p:txBody>
      </p:sp>
      <p:sp>
        <p:nvSpPr>
          <p:cNvPr id="8" name="Slide Number Placeholder 7"/>
          <p:cNvSpPr>
            <a:spLocks noGrp="1"/>
          </p:cNvSpPr>
          <p:nvPr>
            <p:ph type="sldNum" sz="quarter" idx="12"/>
          </p:nvPr>
        </p:nvSpPr>
        <p:spPr/>
        <p:txBody>
          <a:bodyPr/>
          <a:lstStyle/>
          <a:p>
            <a:fld id="{1F659266-CC28-4756-A079-26437DFBC729}" type="slidenum">
              <a:rPr lang="en-US" smtClean="0"/>
              <a:t>49</a:t>
            </a:fld>
            <a:endParaRPr lang="en-US"/>
          </a:p>
        </p:txBody>
      </p:sp>
      <p:pic>
        <p:nvPicPr>
          <p:cNvPr id="4" name="Picture 3"/>
          <p:cNvPicPr>
            <a:picLocks noChangeAspect="1"/>
          </p:cNvPicPr>
          <p:nvPr/>
        </p:nvPicPr>
        <p:blipFill>
          <a:blip r:embed="rId2"/>
          <a:stretch>
            <a:fillRect/>
          </a:stretch>
        </p:blipFill>
        <p:spPr>
          <a:xfrm>
            <a:off x="211665" y="2513020"/>
            <a:ext cx="8613453" cy="3948112"/>
          </a:xfrm>
          <a:prstGeom prst="rect">
            <a:avLst/>
          </a:prstGeom>
        </p:spPr>
      </p:pic>
      <p:sp>
        <p:nvSpPr>
          <p:cNvPr id="5" name="TextBox 4"/>
          <p:cNvSpPr txBox="1"/>
          <p:nvPr/>
        </p:nvSpPr>
        <p:spPr>
          <a:xfrm>
            <a:off x="1213151" y="2128299"/>
            <a:ext cx="2830286" cy="400110"/>
          </a:xfrm>
          <a:prstGeom prst="rect">
            <a:avLst/>
          </a:prstGeom>
          <a:noFill/>
        </p:spPr>
        <p:txBody>
          <a:bodyPr wrap="square" rtlCol="0">
            <a:spAutoFit/>
          </a:bodyPr>
          <a:lstStyle/>
          <a:p>
            <a:r>
              <a:rPr lang="en-US" sz="2000" dirty="0" smtClean="0"/>
              <a:t>Generative Model’s view</a:t>
            </a:r>
            <a:endParaRPr lang="en-US" sz="2000" dirty="0"/>
          </a:p>
        </p:txBody>
      </p:sp>
      <p:sp>
        <p:nvSpPr>
          <p:cNvPr id="6" name="TextBox 5"/>
          <p:cNvSpPr txBox="1"/>
          <p:nvPr/>
        </p:nvSpPr>
        <p:spPr>
          <a:xfrm>
            <a:off x="5502123" y="2128299"/>
            <a:ext cx="3135085" cy="400110"/>
          </a:xfrm>
          <a:prstGeom prst="rect">
            <a:avLst/>
          </a:prstGeom>
          <a:noFill/>
        </p:spPr>
        <p:txBody>
          <a:bodyPr wrap="square" rtlCol="0">
            <a:spAutoFit/>
          </a:bodyPr>
          <a:lstStyle/>
          <a:p>
            <a:r>
              <a:rPr lang="en-US" sz="2000" dirty="0" smtClean="0"/>
              <a:t>Discriminative Model’s view</a:t>
            </a:r>
            <a:endParaRPr lang="en-US" sz="2000" dirty="0"/>
          </a:p>
        </p:txBody>
      </p:sp>
    </p:spTree>
    <p:extLst>
      <p:ext uri="{BB962C8B-B14F-4D97-AF65-F5344CB8AC3E}">
        <p14:creationId xmlns:p14="http://schemas.microsoft.com/office/powerpoint/2010/main" val="19395149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58"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000000"/>
              </a:solidFill>
            </a:endParaRPr>
          </a:p>
          <a:p>
            <a:pPr marL="219743" indent="0">
              <a:buNone/>
            </a:pPr>
            <a:endParaRPr lang="en-US" sz="2400" dirty="0">
              <a:solidFill>
                <a:srgbClr val="000000"/>
              </a:solidFill>
            </a:endParaRPr>
          </a:p>
          <a:p>
            <a:pPr marL="219743" indent="0">
              <a:buNone/>
            </a:pPr>
            <a:r>
              <a:rPr lang="en-US" sz="2400" dirty="0">
                <a:solidFill>
                  <a:srgbClr val="000000"/>
                </a:solidFill>
              </a:rPr>
              <a:t>U.S.    intelligence    officials    now    believe    North  Korea    </a:t>
            </a:r>
            <a:endParaRPr lang="en-US" sz="2400" dirty="0" smtClean="0">
              <a:solidFill>
                <a:srgbClr val="000000"/>
              </a:solidFill>
            </a:endParaRPr>
          </a:p>
          <a:p>
            <a:pPr marL="219743" indent="0">
              <a:buNone/>
            </a:pPr>
            <a:endParaRPr lang="en-US" sz="2400" dirty="0">
              <a:solidFill>
                <a:srgbClr val="000000"/>
              </a:solidFill>
            </a:endParaRPr>
          </a:p>
          <a:p>
            <a:pPr marL="219743" indent="0">
              <a:buNone/>
            </a:pPr>
            <a:r>
              <a:rPr lang="en-US" sz="2400" dirty="0" smtClean="0">
                <a:solidFill>
                  <a:srgbClr val="000000"/>
                </a:solidFill>
              </a:rPr>
              <a:t>is    </a:t>
            </a:r>
            <a:r>
              <a:rPr lang="en-US" sz="2400" dirty="0">
                <a:solidFill>
                  <a:srgbClr val="000000"/>
                </a:solidFill>
              </a:rPr>
              <a:t>developing    the    </a:t>
            </a:r>
            <a:r>
              <a:rPr lang="en-US" sz="2400" dirty="0" smtClean="0">
                <a:solidFill>
                  <a:srgbClr val="000000"/>
                </a:solidFill>
              </a:rPr>
              <a:t>technology    </a:t>
            </a:r>
            <a:r>
              <a:rPr lang="en-US" sz="2400" dirty="0">
                <a:solidFill>
                  <a:srgbClr val="000000"/>
                </a:solidFill>
              </a:rPr>
              <a:t>to    make    nuclear    </a:t>
            </a:r>
            <a:endParaRPr lang="en-US" sz="2400" dirty="0" smtClean="0">
              <a:solidFill>
                <a:srgbClr val="000000"/>
              </a:solidFill>
            </a:endParaRPr>
          </a:p>
          <a:p>
            <a:pPr marL="219743" indent="0">
              <a:buNone/>
            </a:pPr>
            <a:endParaRPr lang="en-US" sz="2400" dirty="0">
              <a:solidFill>
                <a:srgbClr val="000000"/>
              </a:solidFill>
            </a:endParaRPr>
          </a:p>
          <a:p>
            <a:pPr marL="219743" indent="0">
              <a:buNone/>
            </a:pPr>
            <a:r>
              <a:rPr lang="en-US" sz="2400" dirty="0" smtClean="0">
                <a:solidFill>
                  <a:srgbClr val="000000"/>
                </a:solidFill>
              </a:rPr>
              <a:t>warheads    </a:t>
            </a:r>
            <a:r>
              <a:rPr lang="en-US" sz="2400" dirty="0">
                <a:solidFill>
                  <a:srgbClr val="000000"/>
                </a:solidFill>
              </a:rPr>
              <a:t>small    enough    to    fit    atop    the    </a:t>
            </a:r>
            <a:r>
              <a:rPr lang="en-US" sz="2400" dirty="0" smtClean="0">
                <a:solidFill>
                  <a:srgbClr val="000000"/>
                </a:solidFill>
              </a:rPr>
              <a:t>country    </a:t>
            </a:r>
            <a:r>
              <a:rPr lang="en-US" sz="2400" dirty="0">
                <a:solidFill>
                  <a:srgbClr val="000000"/>
                </a:solidFill>
              </a:rPr>
              <a:t>'s    </a:t>
            </a:r>
            <a:endParaRPr lang="en-US" sz="2400" dirty="0" smtClean="0">
              <a:solidFill>
                <a:srgbClr val="000000"/>
              </a:solidFill>
            </a:endParaRPr>
          </a:p>
          <a:p>
            <a:pPr marL="219743" indent="0">
              <a:buNone/>
            </a:pPr>
            <a:endParaRPr lang="en-US" sz="2400" dirty="0">
              <a:solidFill>
                <a:srgbClr val="000000"/>
              </a:solidFill>
            </a:endParaRPr>
          </a:p>
          <a:p>
            <a:pPr marL="219743" indent="0">
              <a:buNone/>
            </a:pPr>
            <a:r>
              <a:rPr lang="en-US" sz="2400" dirty="0" smtClean="0">
                <a:solidFill>
                  <a:srgbClr val="000000"/>
                </a:solidFill>
              </a:rPr>
              <a:t>growing    </a:t>
            </a:r>
            <a:r>
              <a:rPr lang="en-US" sz="2400" dirty="0">
                <a:solidFill>
                  <a:srgbClr val="000000"/>
                </a:solidFill>
              </a:rPr>
              <a:t>arsenal    of    missiles    potentially    putting    </a:t>
            </a:r>
            <a:endParaRPr lang="en-US" sz="2400" dirty="0" smtClean="0">
              <a:solidFill>
                <a:srgbClr val="000000"/>
              </a:solidFill>
            </a:endParaRPr>
          </a:p>
          <a:p>
            <a:pPr marL="219743" indent="0">
              <a:buNone/>
            </a:pPr>
            <a:endParaRPr lang="en-US" sz="2400" dirty="0">
              <a:solidFill>
                <a:srgbClr val="000000"/>
              </a:solidFill>
            </a:endParaRPr>
          </a:p>
          <a:p>
            <a:pPr marL="219743" indent="0">
              <a:buNone/>
            </a:pPr>
            <a:r>
              <a:rPr lang="en-US" sz="2400" dirty="0" smtClean="0">
                <a:solidFill>
                  <a:srgbClr val="000000"/>
                </a:solidFill>
              </a:rPr>
              <a:t>Tokyo    </a:t>
            </a:r>
            <a:r>
              <a:rPr lang="en-US" sz="2400" dirty="0">
                <a:solidFill>
                  <a:srgbClr val="000000"/>
                </a:solidFill>
              </a:rPr>
              <a:t>and    </a:t>
            </a:r>
            <a:r>
              <a:rPr lang="en-US" sz="2400" dirty="0" smtClean="0">
                <a:solidFill>
                  <a:srgbClr val="000000"/>
                </a:solidFill>
              </a:rPr>
              <a:t>U.S</a:t>
            </a:r>
            <a:r>
              <a:rPr lang="en-US" sz="2400" dirty="0">
                <a:solidFill>
                  <a:srgbClr val="000000"/>
                </a:solidFill>
              </a:rPr>
              <a:t>.    troops    based    in    Japan    at    risk    ,    </a:t>
            </a:r>
            <a:endParaRPr lang="en-US" sz="2400" dirty="0" smtClean="0">
              <a:solidFill>
                <a:srgbClr val="000000"/>
              </a:solidFill>
            </a:endParaRPr>
          </a:p>
          <a:p>
            <a:pPr marL="219743" indent="0">
              <a:buNone/>
            </a:pPr>
            <a:endParaRPr lang="en-US" sz="2400" dirty="0">
              <a:solidFill>
                <a:srgbClr val="000000"/>
              </a:solidFill>
            </a:endParaRPr>
          </a:p>
          <a:p>
            <a:pPr marL="219743" indent="0">
              <a:buNone/>
            </a:pPr>
            <a:r>
              <a:rPr lang="en-US" sz="2400" dirty="0" smtClean="0">
                <a:solidFill>
                  <a:srgbClr val="000000"/>
                </a:solidFill>
              </a:rPr>
              <a:t>according    </a:t>
            </a:r>
            <a:r>
              <a:rPr lang="en-US" sz="2400" dirty="0">
                <a:solidFill>
                  <a:srgbClr val="000000"/>
                </a:solidFill>
              </a:rPr>
              <a:t>to    officials    who    </a:t>
            </a:r>
            <a:r>
              <a:rPr lang="en-US" sz="2400" dirty="0" smtClean="0">
                <a:solidFill>
                  <a:srgbClr val="000000"/>
                </a:solidFill>
              </a:rPr>
              <a:t>have    </a:t>
            </a:r>
            <a:r>
              <a:rPr lang="en-US" sz="2400" dirty="0">
                <a:solidFill>
                  <a:srgbClr val="000000"/>
                </a:solidFill>
              </a:rPr>
              <a:t>received    the    intelligence    reports    .</a:t>
            </a:r>
          </a:p>
        </p:txBody>
      </p:sp>
      <p:sp>
        <p:nvSpPr>
          <p:cNvPr id="2" name="Slide Number Placeholder 1"/>
          <p:cNvSpPr>
            <a:spLocks noGrp="1"/>
          </p:cNvSpPr>
          <p:nvPr>
            <p:ph type="sldNum" sz="quarter" idx="12"/>
          </p:nvPr>
        </p:nvSpPr>
        <p:spPr/>
        <p:txBody>
          <a:bodyPr/>
          <a:lstStyle/>
          <a:p>
            <a:fld id="{E216AE2C-6153-E049-95F5-80F0548C7BC8}" type="slidenum">
              <a:rPr lang="en-US" smtClean="0"/>
              <a:t>5</a:t>
            </a:fld>
            <a:endParaRPr lang="en-US"/>
          </a:p>
        </p:txBody>
      </p:sp>
    </p:spTree>
    <p:extLst>
      <p:ext uri="{BB962C8B-B14F-4D97-AF65-F5344CB8AC3E}">
        <p14:creationId xmlns:p14="http://schemas.microsoft.com/office/powerpoint/2010/main" val="400562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913607"/>
          </a:xfrm>
        </p:spPr>
        <p:txBody>
          <a:bodyPr>
            <a:normAutofit/>
          </a:bodyPr>
          <a:lstStyle/>
          <a:p>
            <a:r>
              <a:rPr lang="en-US" sz="3100" dirty="0"/>
              <a:t>Generative V.S. </a:t>
            </a:r>
            <a:r>
              <a:rPr lang="en-US" sz="3100" dirty="0" smtClean="0"/>
              <a:t>discriminative models</a:t>
            </a:r>
            <a:endParaRPr lang="en-US" sz="3100" dirty="0"/>
          </a:p>
        </p:txBody>
      </p:sp>
      <p:sp>
        <p:nvSpPr>
          <p:cNvPr id="4" name="Text Placeholder 3"/>
          <p:cNvSpPr>
            <a:spLocks noGrp="1"/>
          </p:cNvSpPr>
          <p:nvPr>
            <p:ph type="body" idx="1"/>
          </p:nvPr>
        </p:nvSpPr>
        <p:spPr>
          <a:xfrm>
            <a:off x="629842" y="950121"/>
            <a:ext cx="3868340" cy="823912"/>
          </a:xfrm>
        </p:spPr>
        <p:txBody>
          <a:bodyPr/>
          <a:lstStyle/>
          <a:p>
            <a:r>
              <a:rPr lang="en-US" sz="3000" dirty="0" smtClean="0"/>
              <a:t>Generative</a:t>
            </a:r>
            <a:endParaRPr lang="en-US" sz="3000" dirty="0"/>
          </a:p>
        </p:txBody>
      </p:sp>
      <mc:AlternateContent xmlns:mc="http://schemas.openxmlformats.org/markup-compatibility/2006" xmlns:a14="http://schemas.microsoft.com/office/drawing/2010/main">
        <mc:Choice Requires="a14">
          <p:sp>
            <p:nvSpPr>
              <p:cNvPr id="5" name="Content Placeholder 4"/>
              <p:cNvSpPr>
                <a:spLocks noGrp="1"/>
              </p:cNvSpPr>
              <p:nvPr>
                <p:ph sz="half" idx="2"/>
              </p:nvPr>
            </p:nvSpPr>
            <p:spPr>
              <a:xfrm>
                <a:off x="629842" y="1863728"/>
                <a:ext cx="3868340" cy="3684588"/>
              </a:xfrm>
            </p:spPr>
            <p:txBody>
              <a:bodyPr>
                <a:noAutofit/>
              </a:bodyPr>
              <a:lstStyle/>
              <a:p>
                <a:r>
                  <a:rPr lang="en-US" sz="2600" dirty="0" smtClean="0">
                    <a:latin typeface="Arial" charset="0"/>
                    <a:ea typeface="Arial" charset="0"/>
                    <a:cs typeface="Arial" charset="0"/>
                  </a:rPr>
                  <a:t>joint distribution</a:t>
                </a:r>
              </a:p>
              <a:p>
                <a:pPr lvl="1"/>
                <a:r>
                  <a:rPr lang="en-US" sz="2400" dirty="0" smtClean="0">
                    <a:latin typeface="Arial" charset="0"/>
                    <a:ea typeface="Arial" charset="0"/>
                    <a:cs typeface="Arial" charset="0"/>
                  </a:rPr>
                  <a:t>Full probabilistic specification for all the random variables</a:t>
                </a:r>
              </a:p>
              <a:p>
                <a:r>
                  <a:rPr lang="en-US" sz="2400" dirty="0" smtClean="0">
                    <a:latin typeface="Arial" charset="0"/>
                    <a:ea typeface="Arial" charset="0"/>
                    <a:cs typeface="Arial" charset="0"/>
                  </a:rPr>
                  <a:t>Dependence assumption has to be specified for P</a:t>
                </a:r>
                <a14:m>
                  <m:oMath xmlns:m="http://schemas.openxmlformats.org/officeDocument/2006/math">
                    <m:d>
                      <m:dPr>
                        <m:ctrlPr>
                          <a:rPr lang="en-US" sz="2400" i="1">
                            <a:latin typeface="Cambria Math" charset="0"/>
                            <a:ea typeface="Arial" charset="0"/>
                            <a:cs typeface="Arial" charset="0"/>
                          </a:rPr>
                        </m:ctrlPr>
                      </m:dPr>
                      <m:e>
                        <m:r>
                          <a:rPr lang="en-US" sz="2400" b="1" i="1" smtClean="0">
                            <a:latin typeface="Cambria Math" charset="0"/>
                            <a:ea typeface="Arial" charset="0"/>
                            <a:cs typeface="Arial" charset="0"/>
                          </a:rPr>
                          <m:t>𝒘</m:t>
                        </m:r>
                      </m:e>
                      <m:e>
                        <m:r>
                          <a:rPr lang="en-US" sz="2400" b="1" i="1" smtClean="0">
                            <a:latin typeface="Cambria Math" charset="0"/>
                            <a:ea typeface="Arial" charset="0"/>
                            <a:cs typeface="Arial" charset="0"/>
                          </a:rPr>
                          <m:t>𝒕</m:t>
                        </m:r>
                      </m:e>
                    </m:d>
                  </m:oMath>
                </a14:m>
                <a:r>
                  <a:rPr lang="en-US" sz="2400" dirty="0" smtClean="0">
                    <a:latin typeface="Arial" charset="0"/>
                    <a:ea typeface="Arial" charset="0"/>
                    <a:cs typeface="Arial" charset="0"/>
                  </a:rPr>
                  <a:t> and P</a:t>
                </a:r>
                <a14:m>
                  <m:oMath xmlns:m="http://schemas.openxmlformats.org/officeDocument/2006/math">
                    <m:r>
                      <a:rPr lang="en-US" sz="2400" b="0" i="1" smtClean="0">
                        <a:latin typeface="Cambria Math" charset="0"/>
                        <a:ea typeface="Arial" charset="0"/>
                        <a:cs typeface="Arial" charset="0"/>
                      </a:rPr>
                      <m:t>(</m:t>
                    </m:r>
                    <m:r>
                      <a:rPr lang="en-US" sz="2400" b="1" i="1" smtClean="0">
                        <a:latin typeface="Cambria Math" charset="0"/>
                        <a:ea typeface="Arial" charset="0"/>
                        <a:cs typeface="Arial" charset="0"/>
                      </a:rPr>
                      <m:t>𝒕</m:t>
                    </m:r>
                    <m:r>
                      <a:rPr lang="en-US" sz="2400" b="0" i="1" smtClean="0">
                        <a:latin typeface="Cambria Math" charset="0"/>
                        <a:ea typeface="Arial" charset="0"/>
                        <a:cs typeface="Arial" charset="0"/>
                      </a:rPr>
                      <m:t>)</m:t>
                    </m:r>
                  </m:oMath>
                </a14:m>
                <a:endParaRPr lang="en-US" sz="2400" dirty="0" smtClean="0">
                  <a:latin typeface="Arial" charset="0"/>
                  <a:ea typeface="Arial" charset="0"/>
                  <a:cs typeface="Arial" charset="0"/>
                </a:endParaRPr>
              </a:p>
              <a:p>
                <a:r>
                  <a:rPr lang="en-US" sz="2400" dirty="0" smtClean="0">
                    <a:latin typeface="Arial" charset="0"/>
                    <a:ea typeface="Arial" charset="0"/>
                    <a:cs typeface="Arial" charset="0"/>
                  </a:rPr>
                  <a:t>Can be used in unsupervised learning</a:t>
                </a:r>
                <a:endParaRPr lang="en-US" sz="2400" dirty="0">
                  <a:latin typeface="Arial" charset="0"/>
                  <a:ea typeface="Arial" charset="0"/>
                  <a:cs typeface="Arial" charset="0"/>
                </a:endParaRPr>
              </a:p>
            </p:txBody>
          </p:sp>
        </mc:Choice>
        <mc:Fallback xmlns="">
          <p:sp>
            <p:nvSpPr>
              <p:cNvPr id="5" name="Content Placeholder 4"/>
              <p:cNvSpPr>
                <a:spLocks noGrp="1" noRot="1" noChangeAspect="1" noMove="1" noResize="1" noEditPoints="1" noAdjustHandles="1" noChangeArrowheads="1" noChangeShapeType="1" noTextEdit="1"/>
              </p:cNvSpPr>
              <p:nvPr>
                <p:ph sz="half" idx="2"/>
              </p:nvPr>
            </p:nvSpPr>
            <p:spPr>
              <a:xfrm>
                <a:off x="629842" y="1863728"/>
                <a:ext cx="3868340" cy="3684588"/>
              </a:xfrm>
              <a:blipFill rotWithShape="0">
                <a:blip r:embed="rId2"/>
                <a:stretch>
                  <a:fillRect l="-2362" t="-2815" r="-1102"/>
                </a:stretch>
              </a:blipFill>
            </p:spPr>
            <p:txBody>
              <a:bodyPr/>
              <a:lstStyle/>
              <a:p>
                <a:r>
                  <a:rPr lang="en-US">
                    <a:noFill/>
                  </a:rPr>
                  <a:t> </a:t>
                </a:r>
              </a:p>
            </p:txBody>
          </p:sp>
        </mc:Fallback>
      </mc:AlternateContent>
      <p:sp>
        <p:nvSpPr>
          <p:cNvPr id="6" name="Text Placeholder 5"/>
          <p:cNvSpPr>
            <a:spLocks noGrp="1"/>
          </p:cNvSpPr>
          <p:nvPr>
            <p:ph type="body" sz="quarter" idx="3"/>
          </p:nvPr>
        </p:nvSpPr>
        <p:spPr>
          <a:xfrm>
            <a:off x="4629150" y="950121"/>
            <a:ext cx="3887391" cy="823912"/>
          </a:xfrm>
        </p:spPr>
        <p:txBody>
          <a:bodyPr>
            <a:normAutofit/>
          </a:bodyPr>
          <a:lstStyle/>
          <a:p>
            <a:r>
              <a:rPr lang="en-US" sz="3000" dirty="0"/>
              <a:t>Discriminative </a:t>
            </a:r>
          </a:p>
        </p:txBody>
      </p:sp>
      <mc:AlternateContent xmlns:mc="http://schemas.openxmlformats.org/markup-compatibility/2006" xmlns:a14="http://schemas.microsoft.com/office/drawing/2010/main">
        <mc:Choice Requires="a14">
          <p:sp>
            <p:nvSpPr>
              <p:cNvPr id="7" name="Content Placeholder 6"/>
              <p:cNvSpPr>
                <a:spLocks noGrp="1"/>
              </p:cNvSpPr>
              <p:nvPr>
                <p:ph sz="quarter" idx="4"/>
              </p:nvPr>
            </p:nvSpPr>
            <p:spPr>
              <a:xfrm>
                <a:off x="4629150" y="1863728"/>
                <a:ext cx="4281170" cy="3684588"/>
              </a:xfrm>
            </p:spPr>
            <p:txBody>
              <a:bodyPr>
                <a:noAutofit/>
              </a:bodyPr>
              <a:lstStyle/>
              <a:p>
                <a:r>
                  <a:rPr lang="en-US" sz="2600" dirty="0" smtClean="0">
                    <a:latin typeface="Arial" charset="0"/>
                    <a:ea typeface="Arial" charset="0"/>
                    <a:cs typeface="Arial" charset="0"/>
                  </a:rPr>
                  <a:t>conditional distribution</a:t>
                </a:r>
              </a:p>
              <a:p>
                <a:pPr lvl="1"/>
                <a:r>
                  <a:rPr lang="en-US" sz="2400" dirty="0" smtClean="0">
                    <a:latin typeface="Arial" charset="0"/>
                    <a:ea typeface="Arial" charset="0"/>
                    <a:cs typeface="Arial" charset="0"/>
                  </a:rPr>
                  <a:t>Only explain the target variable</a:t>
                </a:r>
              </a:p>
              <a:p>
                <a:r>
                  <a:rPr lang="en-US" sz="2400" dirty="0" smtClean="0">
                    <a:latin typeface="Arial" charset="0"/>
                    <a:ea typeface="Arial" charset="0"/>
                    <a:cs typeface="Arial" charset="0"/>
                  </a:rPr>
                  <a:t>Arbitrary </a:t>
                </a:r>
                <a:r>
                  <a:rPr lang="en-US" sz="2400" dirty="0">
                    <a:latin typeface="Arial" charset="0"/>
                    <a:ea typeface="Arial" charset="0"/>
                    <a:cs typeface="Arial" charset="0"/>
                  </a:rPr>
                  <a:t>features can be incorporated for </a:t>
                </a:r>
                <a:r>
                  <a:rPr lang="en-US" sz="2400" dirty="0" smtClean="0">
                    <a:latin typeface="Arial" charset="0"/>
                    <a:ea typeface="Arial" charset="0"/>
                    <a:cs typeface="Arial" charset="0"/>
                  </a:rPr>
                  <a:t>modeling P</a:t>
                </a:r>
                <a14:m>
                  <m:oMath xmlns:m="http://schemas.openxmlformats.org/officeDocument/2006/math">
                    <m:d>
                      <m:dPr>
                        <m:ctrlPr>
                          <a:rPr lang="en-US" sz="2400" i="1">
                            <a:latin typeface="Cambria Math" charset="0"/>
                            <a:ea typeface="Arial" charset="0"/>
                            <a:cs typeface="Arial" charset="0"/>
                          </a:rPr>
                        </m:ctrlPr>
                      </m:dPr>
                      <m:e>
                        <m:r>
                          <a:rPr lang="en-US" sz="2400" b="1" i="1">
                            <a:latin typeface="Cambria Math" charset="0"/>
                            <a:ea typeface="Arial" charset="0"/>
                            <a:cs typeface="Arial" charset="0"/>
                          </a:rPr>
                          <m:t>𝒕</m:t>
                        </m:r>
                      </m:e>
                      <m:e>
                        <m:r>
                          <a:rPr lang="en-US" sz="2400" b="1" i="1">
                            <a:latin typeface="Cambria Math" charset="0"/>
                            <a:ea typeface="Arial" charset="0"/>
                            <a:cs typeface="Arial" charset="0"/>
                          </a:rPr>
                          <m:t>𝒘</m:t>
                        </m:r>
                      </m:e>
                    </m:d>
                  </m:oMath>
                </a14:m>
                <a:r>
                  <a:rPr lang="en-US" sz="2400" dirty="0" smtClean="0">
                    <a:latin typeface="Arial" charset="0"/>
                    <a:ea typeface="Arial" charset="0"/>
                    <a:cs typeface="Arial" charset="0"/>
                  </a:rPr>
                  <a:t> </a:t>
                </a:r>
              </a:p>
              <a:p>
                <a:r>
                  <a:rPr lang="en-US" sz="2400" dirty="0" smtClean="0">
                    <a:latin typeface="Arial" charset="0"/>
                    <a:ea typeface="Arial" charset="0"/>
                    <a:cs typeface="Arial" charset="0"/>
                  </a:rPr>
                  <a:t>Need labeled data, suitable for (semi-) supervised learning</a:t>
                </a:r>
                <a:endParaRPr lang="en-US" sz="2400" dirty="0">
                  <a:latin typeface="Arial" charset="0"/>
                  <a:ea typeface="Arial" charset="0"/>
                  <a:cs typeface="Arial"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quarter" idx="4"/>
              </p:nvPr>
            </p:nvSpPr>
            <p:spPr>
              <a:xfrm>
                <a:off x="4629150" y="1863728"/>
                <a:ext cx="4281170" cy="3684588"/>
              </a:xfrm>
              <a:blipFill rotWithShape="0">
                <a:blip r:embed="rId3"/>
                <a:stretch>
                  <a:fillRect l="-2134" t="-2815"/>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1F659266-CC28-4756-A079-26437DFBC729}" type="slidenum">
              <a:rPr lang="en-US" smtClean="0"/>
              <a:t>50</a:t>
            </a:fld>
            <a:endParaRPr lang="en-US"/>
          </a:p>
        </p:txBody>
      </p:sp>
    </p:spTree>
    <p:extLst>
      <p:ext uri="{BB962C8B-B14F-4D97-AF65-F5344CB8AC3E}">
        <p14:creationId xmlns:p14="http://schemas.microsoft.com/office/powerpoint/2010/main" val="77303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Independent Classifiers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403225" lvl="1" indent="-403225">
                  <a:spcBef>
                    <a:spcPts val="750"/>
                  </a:spcBef>
                </a:pPr>
                <a14:m>
                  <m:oMath xmlns:m="http://schemas.openxmlformats.org/officeDocument/2006/math">
                    <m:r>
                      <a:rPr lang="en-US" sz="3200" i="1">
                        <a:latin typeface="Cambria Math" charset="0"/>
                      </a:rPr>
                      <m:t>𝑃</m:t>
                    </m:r>
                    <m:d>
                      <m:dPr>
                        <m:ctrlPr>
                          <a:rPr lang="en-US" sz="3200" i="1">
                            <a:latin typeface="Cambria Math" charset="0"/>
                          </a:rPr>
                        </m:ctrlPr>
                      </m:dPr>
                      <m:e>
                        <m:r>
                          <a:rPr lang="en-US" sz="3200" b="1" i="1">
                            <a:latin typeface="Cambria Math" panose="02040503050406030204" pitchFamily="18" charset="0"/>
                          </a:rPr>
                          <m:t>𝒕</m:t>
                        </m:r>
                      </m:e>
                      <m:e>
                        <m:r>
                          <a:rPr lang="en-US" sz="3200" b="1" i="1">
                            <a:latin typeface="Cambria Math" panose="02040503050406030204" pitchFamily="18" charset="0"/>
                          </a:rPr>
                          <m:t>𝒘</m:t>
                        </m:r>
                      </m:e>
                    </m:d>
                    <m:r>
                      <a:rPr lang="en-US" sz="3200" i="1">
                        <a:latin typeface="Cambria Math" panose="02040503050406030204" pitchFamily="18" charset="0"/>
                      </a:rPr>
                      <m:t>=</m:t>
                    </m:r>
                    <m:nary>
                      <m:naryPr>
                        <m:chr m:val="∏"/>
                        <m:supHide m:val="on"/>
                        <m:ctrlPr>
                          <a:rPr lang="en-US" sz="3200" i="1">
                            <a:latin typeface="Cambria Math" charset="0"/>
                          </a:rPr>
                        </m:ctrlPr>
                      </m:naryPr>
                      <m:sub>
                        <m:r>
                          <a:rPr lang="en-US" sz="3200" i="1">
                            <a:latin typeface="Cambria Math" panose="02040503050406030204" pitchFamily="18" charset="0"/>
                          </a:rPr>
                          <m:t>𝑖</m:t>
                        </m:r>
                      </m:sub>
                      <m:sup/>
                      <m:e>
                        <m:r>
                          <a:rPr lang="en-US" sz="3200" i="1">
                            <a:latin typeface="Cambria Math" charset="0"/>
                          </a:rPr>
                          <m:t>𝑃</m:t>
                        </m:r>
                        <m:r>
                          <a:rPr lang="en-US" sz="3200" i="1">
                            <a:latin typeface="Cambria Math" panose="02040503050406030204" pitchFamily="18" charset="0"/>
                          </a:rPr>
                          <m:t>(</m:t>
                        </m:r>
                        <m:sSub>
                          <m:sSubPr>
                            <m:ctrlPr>
                              <a:rPr lang="en-US" sz="3200" i="1">
                                <a:latin typeface="Cambria Math"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sub>
                        </m:sSub>
                        <m:r>
                          <a:rPr lang="en-US" sz="3200" i="1">
                            <a:latin typeface="Cambria Math" panose="02040503050406030204" pitchFamily="18" charset="0"/>
                          </a:rPr>
                          <m:t>|</m:t>
                        </m:r>
                        <m:sSub>
                          <m:sSubPr>
                            <m:ctrlPr>
                              <a:rPr lang="en-US" sz="3200" i="1">
                                <a:latin typeface="Cambria Math" charset="0"/>
                              </a:rPr>
                            </m:ctrlPr>
                          </m:sSubPr>
                          <m:e>
                            <m:r>
                              <a:rPr lang="en-US" sz="3200" i="1">
                                <a:latin typeface="Cambria Math" panose="02040503050406030204" pitchFamily="18" charset="0"/>
                              </a:rPr>
                              <m:t>𝑤</m:t>
                            </m:r>
                          </m:e>
                          <m:sub>
                            <m:r>
                              <a:rPr lang="en-US" sz="3200" i="1">
                                <a:latin typeface="Cambria Math" panose="02040503050406030204" pitchFamily="18" charset="0"/>
                              </a:rPr>
                              <m:t>𝑖</m:t>
                            </m:r>
                          </m:sub>
                        </m:sSub>
                        <m:r>
                          <a:rPr lang="en-US" sz="3200" i="1">
                            <a:latin typeface="Cambria Math" panose="02040503050406030204" pitchFamily="18" charset="0"/>
                          </a:rPr>
                          <m:t>)</m:t>
                        </m:r>
                      </m:e>
                    </m:nary>
                  </m:oMath>
                </a14:m>
                <a:endParaRPr lang="en-US" sz="3200" dirty="0" smtClean="0"/>
              </a:p>
              <a:p>
                <a:pPr marL="403225" lvl="1" indent="-403225">
                  <a:spcBef>
                    <a:spcPts val="750"/>
                  </a:spcBef>
                </a:pPr>
                <a:r>
                  <a:rPr lang="en-US" sz="3200" dirty="0" smtClean="0"/>
                  <a:t>Not always accurate!</a:t>
                </a:r>
                <a:endParaRPr lang="en-US" sz="3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51</a:t>
            </a:fld>
            <a:endParaRPr lang="en-US" dirty="0"/>
          </a:p>
        </p:txBody>
      </p:sp>
      <p:grpSp>
        <p:nvGrpSpPr>
          <p:cNvPr id="6" name="Group 5"/>
          <p:cNvGrpSpPr/>
          <p:nvPr/>
        </p:nvGrpSpPr>
        <p:grpSpPr>
          <a:xfrm>
            <a:off x="2145951" y="2825192"/>
            <a:ext cx="2002971" cy="1949879"/>
            <a:chOff x="5471658" y="4427085"/>
            <a:chExt cx="2002971" cy="1949879"/>
          </a:xfrm>
        </p:grpSpPr>
        <mc:AlternateContent xmlns:mc="http://schemas.openxmlformats.org/markup-compatibility/2006" xmlns:a14="http://schemas.microsoft.com/office/drawing/2010/main">
          <mc:Choice Requires="a14">
            <p:sp>
              <p:nvSpPr>
                <p:cNvPr id="7" name="Oval 6"/>
                <p:cNvSpPr/>
                <p:nvPr/>
              </p:nvSpPr>
              <p:spPr>
                <a:xfrm>
                  <a:off x="5471658"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b="0" i="1" dirty="0" smtClean="0">
                                <a:latin typeface="Cambria Math" charset="0"/>
                              </a:rPr>
                              <m:t>𝑡</m:t>
                            </m:r>
                          </m:e>
                          <m:sub>
                            <m:r>
                              <a:rPr lang="en-US" sz="2400" i="1" dirty="0">
                                <a:latin typeface="Cambria Math" charset="0"/>
                              </a:rPr>
                              <m:t>1</m:t>
                            </m:r>
                          </m:sub>
                        </m:sSub>
                      </m:oMath>
                    </m:oMathPara>
                  </a14:m>
                  <a:endParaRPr lang="en-US" sz="2400" baseline="-25000" dirty="0"/>
                </a:p>
              </p:txBody>
            </p:sp>
          </mc:Choice>
          <mc:Fallback xmlns="">
            <p:sp>
              <p:nvSpPr>
                <p:cNvPr id="7" name="Oval 6"/>
                <p:cNvSpPr>
                  <a:spLocks noRot="1" noChangeAspect="1" noMove="1" noResize="1" noEditPoints="1" noAdjustHandles="1" noChangeArrowheads="1" noChangeShapeType="1" noTextEdit="1"/>
                </p:cNvSpPr>
                <p:nvPr/>
              </p:nvSpPr>
              <p:spPr>
                <a:xfrm>
                  <a:off x="5471658" y="4427085"/>
                  <a:ext cx="685800" cy="685800"/>
                </a:xfrm>
                <a:prstGeom prst="ellipse">
                  <a:avLst/>
                </a:prstGeom>
                <a:blipFill rotWithShape="0">
                  <a:blip r:embed="rId3"/>
                  <a:stretch>
                    <a:fillRect/>
                  </a:stretch>
                </a:blipFill>
              </p:spPr>
              <p:txBody>
                <a:bodyPr/>
                <a:lstStyle/>
                <a:p>
                  <a:r>
                    <a:rPr lang="en-US">
                      <a:noFill/>
                    </a:rPr>
                    <a:t> </a:t>
                  </a:r>
                </a:p>
              </p:txBody>
            </p:sp>
          </mc:Fallback>
        </mc:AlternateContent>
        <p:sp>
          <p:nvSpPr>
            <p:cNvPr id="8" name="Oval 7"/>
            <p:cNvSpPr/>
            <p:nvPr/>
          </p:nvSpPr>
          <p:spPr>
            <a:xfrm>
              <a:off x="6788829"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9" name="Oval 8"/>
                <p:cNvSpPr/>
                <p:nvPr/>
              </p:nvSpPr>
              <p:spPr>
                <a:xfrm>
                  <a:off x="5471658"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b="0" i="1" dirty="0" smtClean="0">
                                <a:latin typeface="Cambria Math" charset="0"/>
                              </a:rPr>
                              <m:t>𝑤</m:t>
                            </m:r>
                          </m:e>
                          <m:sub>
                            <m:r>
                              <a:rPr lang="en-US" sz="2400" b="0" i="1" dirty="0" smtClean="0">
                                <a:latin typeface="Cambria Math" charset="0"/>
                              </a:rPr>
                              <m:t>1</m:t>
                            </m:r>
                          </m:sub>
                        </m:sSub>
                      </m:oMath>
                    </m:oMathPara>
                  </a14:m>
                  <a:endParaRPr lang="en-US" sz="2400" baseline="-25000" dirty="0"/>
                </a:p>
              </p:txBody>
            </p:sp>
          </mc:Choice>
          <mc:Fallback xmlns="">
            <p:sp>
              <p:nvSpPr>
                <p:cNvPr id="9" name="Oval 8"/>
                <p:cNvSpPr>
                  <a:spLocks noRot="1" noChangeAspect="1" noMove="1" noResize="1" noEditPoints="1" noAdjustHandles="1" noChangeArrowheads="1" noChangeShapeType="1" noTextEdit="1"/>
                </p:cNvSpPr>
                <p:nvPr/>
              </p:nvSpPr>
              <p:spPr>
                <a:xfrm>
                  <a:off x="5471658" y="5570085"/>
                  <a:ext cx="685800" cy="685800"/>
                </a:xfrm>
                <a:prstGeom prst="ellipse">
                  <a:avLst/>
                </a:prstGeom>
                <a:blipFill rotWithShape="0">
                  <a:blip r:embed="rId4"/>
                  <a:stretch>
                    <a:fillRect/>
                  </a:stretch>
                </a:blipFill>
              </p:spPr>
              <p:txBody>
                <a:bodyPr/>
                <a:lstStyle/>
                <a:p>
                  <a:r>
                    <a:rPr lang="en-US">
                      <a:noFill/>
                    </a:rPr>
                    <a:t> </a:t>
                  </a:r>
                </a:p>
              </p:txBody>
            </p:sp>
          </mc:Fallback>
        </mc:AlternateContent>
        <p:sp>
          <p:nvSpPr>
            <p:cNvPr id="10" name="Oval 9"/>
            <p:cNvSpPr/>
            <p:nvPr/>
          </p:nvSpPr>
          <p:spPr>
            <a:xfrm>
              <a:off x="6788829"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11" name="Straight Arrow Connector 10"/>
            <p:cNvCxnSpPr/>
            <p:nvPr/>
          </p:nvCxnSpPr>
          <p:spPr>
            <a:xfrm flipV="1">
              <a:off x="5814558"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131729"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6896382" y="5677605"/>
                  <a:ext cx="470694" cy="6993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i="1" dirty="0">
                                <a:latin typeface="Cambria Math" charset="0"/>
                              </a:rPr>
                              <m:t>𝑤</m:t>
                            </m:r>
                          </m:e>
                          <m:sub>
                            <m:r>
                              <a:rPr lang="en-US" sz="2400" b="0" i="1" dirty="0" smtClean="0">
                                <a:latin typeface="Cambria Math" charset="0"/>
                              </a:rPr>
                              <m:t>2</m:t>
                            </m:r>
                          </m:sub>
                        </m:sSub>
                      </m:oMath>
                    </m:oMathPara>
                  </a14:m>
                  <a:endParaRPr lang="en-US" sz="2400" baseline="-25000" dirty="0"/>
                </a:p>
                <a:p>
                  <a:endParaRPr lang="en-US" sz="2400" baseline="-25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896382" y="5677605"/>
                  <a:ext cx="470694" cy="699359"/>
                </a:xfrm>
                <a:prstGeom prst="rect">
                  <a:avLst/>
                </a:prstGeom>
                <a:blipFill rotWithShape="0">
                  <a:blip r:embed="rId5"/>
                  <a:stretch>
                    <a:fillRect r="-77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978536" y="4520784"/>
                  <a:ext cx="49609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b="0" i="1" dirty="0" smtClean="0">
                                <a:latin typeface="Cambria Math" charset="0"/>
                              </a:rPr>
                              <m:t>𝑡</m:t>
                            </m:r>
                          </m:e>
                          <m:sub>
                            <m:r>
                              <a:rPr lang="en-US" sz="2400" b="0" i="1" dirty="0" smtClean="0">
                                <a:latin typeface="Cambria Math" charset="0"/>
                              </a:rPr>
                              <m:t>2</m:t>
                            </m:r>
                          </m:sub>
                        </m:sSub>
                      </m:oMath>
                    </m:oMathPara>
                  </a14:m>
                  <a:endParaRPr lang="en-US" sz="2400" baseline="-25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978536" y="4520784"/>
                  <a:ext cx="496093" cy="461665"/>
                </a:xfrm>
                <a:prstGeom prst="rect">
                  <a:avLst/>
                </a:prstGeom>
                <a:blipFill rotWithShape="0">
                  <a:blip r:embed="rId6"/>
                  <a:stretch>
                    <a:fillRect b="-1316"/>
                  </a:stretch>
                </a:blipFill>
              </p:spPr>
              <p:txBody>
                <a:bodyPr/>
                <a:lstStyle/>
                <a:p>
                  <a:r>
                    <a:rPr lang="en-US">
                      <a:noFill/>
                    </a:rPr>
                    <a:t> </a:t>
                  </a:r>
                </a:p>
              </p:txBody>
            </p:sp>
          </mc:Fallback>
        </mc:AlternateContent>
      </p:grpSp>
      <p:grpSp>
        <p:nvGrpSpPr>
          <p:cNvPr id="24" name="Group 23"/>
          <p:cNvGrpSpPr/>
          <p:nvPr/>
        </p:nvGrpSpPr>
        <p:grpSpPr>
          <a:xfrm>
            <a:off x="4980423" y="2856384"/>
            <a:ext cx="2002971" cy="1828800"/>
            <a:chOff x="5471658" y="4427085"/>
            <a:chExt cx="2002971" cy="1828800"/>
          </a:xfrm>
        </p:grpSpPr>
        <mc:AlternateContent xmlns:mc="http://schemas.openxmlformats.org/markup-compatibility/2006" xmlns:a14="http://schemas.microsoft.com/office/drawing/2010/main">
          <mc:Choice Requires="a14">
            <p:sp>
              <p:nvSpPr>
                <p:cNvPr id="25" name="Oval 24"/>
                <p:cNvSpPr/>
                <p:nvPr/>
              </p:nvSpPr>
              <p:spPr>
                <a:xfrm>
                  <a:off x="5471658"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b="0" i="1" dirty="0" smtClean="0">
                                <a:latin typeface="Cambria Math" charset="0"/>
                              </a:rPr>
                              <m:t>𝑡</m:t>
                            </m:r>
                          </m:e>
                          <m:sub>
                            <m:r>
                              <a:rPr lang="en-US" sz="2400" b="0" i="1" dirty="0" smtClean="0">
                                <a:latin typeface="Cambria Math" charset="0"/>
                              </a:rPr>
                              <m:t>3</m:t>
                            </m:r>
                          </m:sub>
                        </m:sSub>
                      </m:oMath>
                    </m:oMathPara>
                  </a14:m>
                  <a:endParaRPr lang="en-US" sz="2400" baseline="-25000" dirty="0"/>
                </a:p>
              </p:txBody>
            </p:sp>
          </mc:Choice>
          <mc:Fallback xmlns="">
            <p:sp>
              <p:nvSpPr>
                <p:cNvPr id="25" name="Oval 24"/>
                <p:cNvSpPr>
                  <a:spLocks noRot="1" noChangeAspect="1" noMove="1" noResize="1" noEditPoints="1" noAdjustHandles="1" noChangeArrowheads="1" noChangeShapeType="1" noTextEdit="1"/>
                </p:cNvSpPr>
                <p:nvPr/>
              </p:nvSpPr>
              <p:spPr>
                <a:xfrm>
                  <a:off x="5471658" y="4427085"/>
                  <a:ext cx="685800" cy="685800"/>
                </a:xfrm>
                <a:prstGeom prst="ellipse">
                  <a:avLst/>
                </a:prstGeom>
                <a:blipFill rotWithShape="0">
                  <a:blip r:embed="rId7"/>
                  <a:stretch>
                    <a:fillRect/>
                  </a:stretch>
                </a:blipFill>
              </p:spPr>
              <p:txBody>
                <a:bodyPr/>
                <a:lstStyle/>
                <a:p>
                  <a:r>
                    <a:rPr lang="en-US">
                      <a:noFill/>
                    </a:rPr>
                    <a:t> </a:t>
                  </a:r>
                </a:p>
              </p:txBody>
            </p:sp>
          </mc:Fallback>
        </mc:AlternateContent>
        <p:sp>
          <p:nvSpPr>
            <p:cNvPr id="26" name="Oval 25"/>
            <p:cNvSpPr/>
            <p:nvPr/>
          </p:nvSpPr>
          <p:spPr>
            <a:xfrm>
              <a:off x="6788829"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7" name="Oval 26"/>
                <p:cNvSpPr/>
                <p:nvPr/>
              </p:nvSpPr>
              <p:spPr>
                <a:xfrm>
                  <a:off x="5471658"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i="1" dirty="0">
                                <a:latin typeface="Cambria Math" charset="0"/>
                              </a:rPr>
                              <m:t>𝑤</m:t>
                            </m:r>
                          </m:e>
                          <m:sub>
                            <m:r>
                              <a:rPr lang="en-US" sz="2400" b="0" i="1" dirty="0" smtClean="0">
                                <a:latin typeface="Cambria Math" charset="0"/>
                              </a:rPr>
                              <m:t>3</m:t>
                            </m:r>
                          </m:sub>
                        </m:sSub>
                      </m:oMath>
                    </m:oMathPara>
                  </a14:m>
                  <a:endParaRPr lang="en-US" sz="2400" baseline="-25000" dirty="0"/>
                </a:p>
              </p:txBody>
            </p:sp>
          </mc:Choice>
          <mc:Fallback xmlns="">
            <p:sp>
              <p:nvSpPr>
                <p:cNvPr id="27" name="Oval 26"/>
                <p:cNvSpPr>
                  <a:spLocks noRot="1" noChangeAspect="1" noMove="1" noResize="1" noEditPoints="1" noAdjustHandles="1" noChangeArrowheads="1" noChangeShapeType="1" noTextEdit="1"/>
                </p:cNvSpPr>
                <p:nvPr/>
              </p:nvSpPr>
              <p:spPr>
                <a:xfrm>
                  <a:off x="5471658" y="5570085"/>
                  <a:ext cx="685800" cy="685800"/>
                </a:xfrm>
                <a:prstGeom prst="ellipse">
                  <a:avLst/>
                </a:prstGeom>
                <a:blipFill rotWithShape="0">
                  <a:blip r:embed="rId8"/>
                  <a:stretch>
                    <a:fillRect/>
                  </a:stretch>
                </a:blipFill>
              </p:spPr>
              <p:txBody>
                <a:bodyPr/>
                <a:lstStyle/>
                <a:p>
                  <a:r>
                    <a:rPr lang="en-US">
                      <a:noFill/>
                    </a:rPr>
                    <a:t> </a:t>
                  </a:r>
                </a:p>
              </p:txBody>
            </p:sp>
          </mc:Fallback>
        </mc:AlternateContent>
        <p:sp>
          <p:nvSpPr>
            <p:cNvPr id="28" name="Oval 27"/>
            <p:cNvSpPr/>
            <p:nvPr/>
          </p:nvSpPr>
          <p:spPr>
            <a:xfrm>
              <a:off x="6788829"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29" name="Straight Arrow Connector 28"/>
            <p:cNvCxnSpPr/>
            <p:nvPr/>
          </p:nvCxnSpPr>
          <p:spPr>
            <a:xfrm flipV="1">
              <a:off x="5814558"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7131729"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6978536" y="5678482"/>
                  <a:ext cx="47069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i="1" dirty="0">
                                <a:latin typeface="Cambria Math" charset="0"/>
                              </a:rPr>
                              <m:t>𝑤</m:t>
                            </m:r>
                          </m:e>
                          <m:sub>
                            <m:r>
                              <a:rPr lang="en-US" sz="2400" b="0" i="1" dirty="0" smtClean="0">
                                <a:latin typeface="Cambria Math" charset="0"/>
                              </a:rPr>
                              <m:t>4</m:t>
                            </m:r>
                          </m:sub>
                        </m:sSub>
                      </m:oMath>
                    </m:oMathPara>
                  </a14:m>
                  <a:endParaRPr lang="en-US" sz="2400" baseline="-25000" dirty="0"/>
                </a:p>
              </p:txBody>
            </p:sp>
          </mc:Choice>
          <mc:Fallback xmlns="">
            <p:sp>
              <p:nvSpPr>
                <p:cNvPr id="31" name="TextBox 30"/>
                <p:cNvSpPr txBox="1">
                  <a:spLocks noRot="1" noChangeAspect="1" noMove="1" noResize="1" noEditPoints="1" noAdjustHandles="1" noChangeArrowheads="1" noChangeShapeType="1" noTextEdit="1"/>
                </p:cNvSpPr>
                <p:nvPr/>
              </p:nvSpPr>
              <p:spPr>
                <a:xfrm>
                  <a:off x="6978536" y="5678482"/>
                  <a:ext cx="470694" cy="461665"/>
                </a:xfrm>
                <a:prstGeom prst="rect">
                  <a:avLst/>
                </a:prstGeom>
                <a:blipFill rotWithShape="0">
                  <a:blip r:embed="rId9"/>
                  <a:stretch>
                    <a:fillRect l="-779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978536" y="4520784"/>
                  <a:ext cx="49609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b="0" i="1" dirty="0" smtClean="0">
                                <a:latin typeface="Cambria Math" charset="0"/>
                              </a:rPr>
                              <m:t>𝑡</m:t>
                            </m:r>
                          </m:e>
                          <m:sub>
                            <m:r>
                              <a:rPr lang="en-US" sz="2400" b="0" i="1" dirty="0" smtClean="0">
                                <a:latin typeface="Cambria Math" charset="0"/>
                              </a:rPr>
                              <m:t>4</m:t>
                            </m:r>
                          </m:sub>
                        </m:sSub>
                      </m:oMath>
                    </m:oMathPara>
                  </a14:m>
                  <a:endParaRPr lang="en-US" sz="2400" baseline="-250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978536" y="4520784"/>
                  <a:ext cx="496093" cy="461665"/>
                </a:xfrm>
                <a:prstGeom prst="rect">
                  <a:avLst/>
                </a:prstGeom>
                <a:blipFill rotWithShape="0">
                  <a:blip r:embed="rId10"/>
                  <a:stretch>
                    <a:fillRect b="-1316"/>
                  </a:stretch>
                </a:blipFill>
              </p:spPr>
              <p:txBody>
                <a:bodyPr/>
                <a:lstStyle/>
                <a:p>
                  <a:r>
                    <a:rPr lang="en-US">
                      <a:noFill/>
                    </a:rPr>
                    <a:t> </a:t>
                  </a:r>
                </a:p>
              </p:txBody>
            </p:sp>
          </mc:Fallback>
        </mc:AlternateContent>
      </p:grpSp>
    </p:spTree>
    <p:extLst>
      <p:ext uri="{BB962C8B-B14F-4D97-AF65-F5344CB8AC3E}">
        <p14:creationId xmlns:p14="http://schemas.microsoft.com/office/powerpoint/2010/main" val="903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Maximum </a:t>
            </a:r>
            <a:r>
              <a:rPr lang="en-US" dirty="0" smtClean="0"/>
              <a:t>entropy </a:t>
            </a:r>
            <a:r>
              <a:rPr lang="en-US" dirty="0"/>
              <a:t>Markov </a:t>
            </a:r>
            <a:r>
              <a:rPr lang="en-US" dirty="0" smtClean="0"/>
              <a:t>models</a:t>
            </a:r>
            <a:endParaRPr lang="en-US" dirty="0"/>
          </a:p>
        </p:txBody>
      </p:sp>
      <mc:AlternateContent xmlns:mc="http://schemas.openxmlformats.org/markup-compatibility/2006" xmlns:a14="http://schemas.microsoft.com/office/drawing/2010/main">
        <mc:Choice Requires="a14">
          <p:sp>
            <p:nvSpPr>
              <p:cNvPr id="8" name="Content Placeholder 7"/>
              <p:cNvSpPr>
                <a:spLocks noGrp="1"/>
              </p:cNvSpPr>
              <p:nvPr>
                <p:ph idx="1"/>
              </p:nvPr>
            </p:nvSpPr>
            <p:spPr/>
            <p:txBody>
              <a:bodyPr/>
              <a:lstStyle/>
              <a:p>
                <a:r>
                  <a:rPr lang="en-US" sz="2800" dirty="0" smtClean="0"/>
                  <a:t>MEMMs  </a:t>
                </a:r>
                <a:r>
                  <a:rPr lang="en-US" sz="2800" dirty="0"/>
                  <a:t>are </a:t>
                </a:r>
                <a:r>
                  <a:rPr lang="en-US" sz="2800" dirty="0" smtClean="0"/>
                  <a:t>discriminative models </a:t>
                </a:r>
                <a:r>
                  <a:rPr lang="en-US" sz="2800" dirty="0"/>
                  <a:t>of the labels </a:t>
                </a:r>
                <a14:m>
                  <m:oMath xmlns:m="http://schemas.openxmlformats.org/officeDocument/2006/math">
                    <m:r>
                      <a:rPr lang="en-US" sz="2800" b="1" i="1" dirty="0" smtClean="0">
                        <a:latin typeface="Cambria Math" panose="02040503050406030204" pitchFamily="18" charset="0"/>
                      </a:rPr>
                      <m:t>𝒕</m:t>
                    </m:r>
                  </m:oMath>
                </a14:m>
                <a:r>
                  <a:rPr lang="en-US" sz="2800" dirty="0" smtClean="0"/>
                  <a:t> given </a:t>
                </a:r>
                <a:r>
                  <a:rPr lang="en-US" sz="2800" dirty="0"/>
                  <a:t>the observed input </a:t>
                </a:r>
                <a:r>
                  <a:rPr lang="en-US" sz="2800" dirty="0" smtClean="0"/>
                  <a:t>sequence </a:t>
                </a:r>
                <a14:m>
                  <m:oMath xmlns:m="http://schemas.openxmlformats.org/officeDocument/2006/math">
                    <m:r>
                      <a:rPr lang="en-US" sz="2800" b="1" i="1" dirty="0" smtClean="0">
                        <a:latin typeface="Cambria Math" panose="02040503050406030204" pitchFamily="18" charset="0"/>
                      </a:rPr>
                      <m:t>𝒘</m:t>
                    </m:r>
                  </m:oMath>
                </a14:m>
                <a:endParaRPr lang="en-US" sz="2800" dirty="0" smtClean="0"/>
              </a:p>
              <a:p>
                <a:pPr lvl="1"/>
                <a14:m>
                  <m:oMath xmlns:m="http://schemas.openxmlformats.org/officeDocument/2006/math">
                    <m:r>
                      <a:rPr lang="en-US" b="0" i="1" smtClean="0">
                        <a:latin typeface="Cambria Math" charset="0"/>
                      </a:rPr>
                      <m:t>𝑃</m:t>
                    </m:r>
                    <m:d>
                      <m:dPr>
                        <m:ctrlPr>
                          <a:rPr lang="en-US" b="0" i="1" smtClean="0">
                            <a:latin typeface="Cambria Math" charset="0"/>
                          </a:rPr>
                        </m:ctrlPr>
                      </m:dPr>
                      <m:e>
                        <m:r>
                          <a:rPr lang="en-US" b="1" i="1" smtClean="0">
                            <a:latin typeface="Cambria Math" panose="02040503050406030204" pitchFamily="18" charset="0"/>
                          </a:rPr>
                          <m:t>𝒕</m:t>
                        </m:r>
                      </m:e>
                      <m:e>
                        <m:r>
                          <a:rPr lang="en-US" b="1" i="1" smtClean="0">
                            <a:latin typeface="Cambria Math" panose="02040503050406030204" pitchFamily="18" charset="0"/>
                          </a:rPr>
                          <m:t>𝒘</m:t>
                        </m:r>
                      </m:e>
                    </m:d>
                    <m:r>
                      <a:rPr lang="en-US" b="0" i="1" smtClean="0">
                        <a:latin typeface="Cambria Math" panose="02040503050406030204" pitchFamily="18" charset="0"/>
                      </a:rPr>
                      <m:t>=</m:t>
                    </m:r>
                    <m:nary>
                      <m:naryPr>
                        <m:chr m:val="∏"/>
                        <m:supHide m:val="on"/>
                        <m:ctrlPr>
                          <a:rPr lang="en-US" b="0" i="1" smtClean="0">
                            <a:latin typeface="Cambria Math" charset="0"/>
                          </a:rPr>
                        </m:ctrlPr>
                      </m:naryPr>
                      <m:sub>
                        <m:r>
                          <a:rPr lang="en-US" b="0" i="1" smtClean="0">
                            <a:latin typeface="Cambria Math" panose="02040503050406030204" pitchFamily="18" charset="0"/>
                          </a:rPr>
                          <m:t>𝑖</m:t>
                        </m:r>
                      </m:sub>
                      <m:sup/>
                      <m:e>
                        <m:r>
                          <a:rPr lang="en-US" b="0" i="1" smtClean="0">
                            <a:latin typeface="Cambria Math" charset="0"/>
                          </a:rPr>
                          <m:t>𝑃</m:t>
                        </m:r>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e>
                    </m:nary>
                  </m:oMath>
                </a14:m>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pic>
        <p:nvPicPr>
          <p:cNvPr id="9" name="Picture 8"/>
          <p:cNvPicPr>
            <a:picLocks noChangeAspect="1"/>
          </p:cNvPicPr>
          <p:nvPr/>
        </p:nvPicPr>
        <p:blipFill>
          <a:blip r:embed="rId3"/>
          <a:stretch>
            <a:fillRect/>
          </a:stretch>
        </p:blipFill>
        <p:spPr>
          <a:xfrm>
            <a:off x="1610404" y="3525840"/>
            <a:ext cx="6315075" cy="2600325"/>
          </a:xfrm>
          <a:prstGeom prst="rect">
            <a:avLst/>
          </a:prstGeom>
        </p:spPr>
      </p:pic>
      <p:sp>
        <p:nvSpPr>
          <p:cNvPr id="10" name="Oval 9"/>
          <p:cNvSpPr/>
          <p:nvPr/>
        </p:nvSpPr>
        <p:spPr>
          <a:xfrm rot="2515546">
            <a:off x="1667359" y="3636204"/>
            <a:ext cx="3102429" cy="207593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1F659266-CC28-4756-A079-26437DFBC729}" type="slidenum">
              <a:rPr lang="en-US" smtClean="0"/>
              <a:t>52</a:t>
            </a:fld>
            <a:endParaRPr lang="en-US"/>
          </a:p>
        </p:txBody>
      </p:sp>
    </p:spTree>
    <p:extLst>
      <p:ext uri="{BB962C8B-B14F-4D97-AF65-F5344CB8AC3E}">
        <p14:creationId xmlns:p14="http://schemas.microsoft.com/office/powerpoint/2010/main" val="63456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features</a:t>
            </a:r>
            <a:endParaRPr lang="en-US" dirty="0"/>
          </a:p>
        </p:txBody>
      </p:sp>
      <p:sp>
        <p:nvSpPr>
          <p:cNvPr id="3" name="Content Placeholder 2"/>
          <p:cNvSpPr>
            <a:spLocks noGrp="1"/>
          </p:cNvSpPr>
          <p:nvPr>
            <p:ph idx="1"/>
          </p:nvPr>
        </p:nvSpPr>
        <p:spPr/>
        <p:txBody>
          <a:bodyPr/>
          <a:lstStyle/>
          <a:p>
            <a:r>
              <a:rPr lang="en-US" dirty="0" smtClean="0"/>
              <a:t>Emission-like features</a:t>
            </a:r>
          </a:p>
          <a:p>
            <a:pPr lvl="1"/>
            <a:r>
              <a:rPr lang="en-US" dirty="0" smtClean="0"/>
              <a:t>Binary feature functions</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NNP</a:t>
            </a:r>
            <a:r>
              <a:rPr lang="en-US" dirty="0" smtClean="0"/>
              <a:t>(China) </a:t>
            </a:r>
            <a:r>
              <a:rPr lang="en-US" dirty="0"/>
              <a:t>= </a:t>
            </a:r>
            <a:r>
              <a:rPr lang="en-US" dirty="0" smtClean="0"/>
              <a:t>1</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VB</a:t>
            </a:r>
            <a:r>
              <a:rPr lang="en-US" dirty="0" smtClean="0"/>
              <a:t>(know) </a:t>
            </a:r>
            <a:r>
              <a:rPr lang="en-US" dirty="0"/>
              <a:t>= </a:t>
            </a:r>
            <a:r>
              <a:rPr lang="en-US" dirty="0" smtClean="0"/>
              <a:t>0</a:t>
            </a:r>
          </a:p>
          <a:p>
            <a:pPr lvl="1"/>
            <a:r>
              <a:rPr lang="en-US" dirty="0" smtClean="0"/>
              <a:t>Integer </a:t>
            </a:r>
            <a:r>
              <a:rPr lang="en-US" dirty="0"/>
              <a:t>(or real-valued) </a:t>
            </a:r>
            <a:r>
              <a:rPr lang="en-US" dirty="0" smtClean="0"/>
              <a:t>feature functions</a:t>
            </a:r>
          </a:p>
          <a:p>
            <a:pPr lvl="2"/>
            <a:r>
              <a:rPr lang="en-US" dirty="0" err="1" smtClean="0"/>
              <a:t>f</a:t>
            </a:r>
            <a:r>
              <a:rPr lang="en-US" baseline="-25000" dirty="0" err="1" smtClean="0"/>
              <a:t>number</a:t>
            </a:r>
            <a:r>
              <a:rPr lang="en-US" baseline="-25000" dirty="0" smtClean="0"/>
              <a:t>-of-vowels-</a:t>
            </a:r>
            <a:r>
              <a:rPr lang="en-US" b="1" baseline="-25000" dirty="0" smtClean="0">
                <a:solidFill>
                  <a:srgbClr val="FF0000"/>
                </a:solidFill>
              </a:rPr>
              <a:t>NNP</a:t>
            </a:r>
            <a:r>
              <a:rPr lang="en-US" dirty="0" smtClean="0"/>
              <a:t>(China) </a:t>
            </a:r>
            <a:r>
              <a:rPr lang="en-US" dirty="0"/>
              <a:t>= </a:t>
            </a:r>
            <a:r>
              <a:rPr lang="en-US" dirty="0" smtClean="0"/>
              <a:t>2</a:t>
            </a:r>
          </a:p>
          <a:p>
            <a:r>
              <a:rPr lang="en-US" dirty="0" smtClean="0"/>
              <a:t>Transition-like features</a:t>
            </a:r>
          </a:p>
          <a:p>
            <a:pPr lvl="1"/>
            <a:r>
              <a:rPr lang="en-US" dirty="0"/>
              <a:t>Binary feature functions</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VB</a:t>
            </a:r>
            <a:r>
              <a:rPr lang="en-US" baseline="-25000" dirty="0" smtClean="0"/>
              <a:t>-</a:t>
            </a:r>
            <a:r>
              <a:rPr lang="en-US" b="1" baseline="-25000" dirty="0" smtClean="0">
                <a:solidFill>
                  <a:srgbClr val="FF0000"/>
                </a:solidFill>
              </a:rPr>
              <a:t>NNP</a:t>
            </a:r>
            <a:r>
              <a:rPr lang="en-US" dirty="0" smtClean="0"/>
              <a:t>(China) </a:t>
            </a:r>
            <a:r>
              <a:rPr lang="en-US" dirty="0"/>
              <a:t>= 1</a:t>
            </a:r>
          </a:p>
          <a:p>
            <a:pPr lvl="2"/>
            <a:endParaRPr lang="en-US" dirty="0" smtClean="0"/>
          </a:p>
          <a:p>
            <a:pPr lvl="1"/>
            <a:endParaRPr lang="en-US" dirty="0"/>
          </a:p>
        </p:txBody>
      </p:sp>
      <p:grpSp>
        <p:nvGrpSpPr>
          <p:cNvPr id="12" name="Group 11"/>
          <p:cNvGrpSpPr/>
          <p:nvPr/>
        </p:nvGrpSpPr>
        <p:grpSpPr>
          <a:xfrm>
            <a:off x="4942114" y="3121881"/>
            <a:ext cx="3320143" cy="2530525"/>
            <a:chOff x="4974771" y="3222482"/>
            <a:chExt cx="3320143" cy="2530525"/>
          </a:xfrm>
        </p:grpSpPr>
        <p:cxnSp>
          <p:nvCxnSpPr>
            <p:cNvPr id="5" name="Straight Arrow Connector 4"/>
            <p:cNvCxnSpPr/>
            <p:nvPr/>
          </p:nvCxnSpPr>
          <p:spPr>
            <a:xfrm>
              <a:off x="5279571" y="4461439"/>
              <a:ext cx="555172" cy="4789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974771" y="5122974"/>
              <a:ext cx="859972" cy="63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34743" y="4688334"/>
              <a:ext cx="2460171" cy="646331"/>
            </a:xfrm>
            <a:prstGeom prst="rect">
              <a:avLst/>
            </a:prstGeom>
            <a:noFill/>
          </p:spPr>
          <p:txBody>
            <a:bodyPr wrap="square" rtlCol="0">
              <a:spAutoFit/>
            </a:bodyPr>
            <a:lstStyle/>
            <a:p>
              <a:r>
                <a:rPr lang="en-US" dirty="0" smtClean="0">
                  <a:solidFill>
                    <a:srgbClr val="FF0000"/>
                  </a:solidFill>
                </a:rPr>
                <a:t>Not necessarily independent features!</a:t>
              </a:r>
              <a:endParaRPr lang="en-US" dirty="0">
                <a:solidFill>
                  <a:srgbClr val="FF0000"/>
                </a:solidFill>
              </a:endParaRPr>
            </a:p>
          </p:txBody>
        </p:sp>
        <p:cxnSp>
          <p:nvCxnSpPr>
            <p:cNvPr id="24" name="Straight Arrow Connector 23"/>
            <p:cNvCxnSpPr/>
            <p:nvPr/>
          </p:nvCxnSpPr>
          <p:spPr>
            <a:xfrm>
              <a:off x="5404757" y="3222482"/>
              <a:ext cx="495301" cy="14784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Oval 3"/>
          <p:cNvSpPr/>
          <p:nvPr/>
        </p:nvSpPr>
        <p:spPr>
          <a:xfrm>
            <a:off x="6052457"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VB</a:t>
            </a:r>
            <a:endParaRPr lang="en-US" dirty="0"/>
          </a:p>
        </p:txBody>
      </p:sp>
      <p:sp>
        <p:nvSpPr>
          <p:cNvPr id="10" name="Oval 9"/>
          <p:cNvSpPr/>
          <p:nvPr/>
        </p:nvSpPr>
        <p:spPr>
          <a:xfrm>
            <a:off x="7369628"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Oval 10"/>
          <p:cNvSpPr/>
          <p:nvPr/>
        </p:nvSpPr>
        <p:spPr>
          <a:xfrm>
            <a:off x="6052457"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Oval 12"/>
          <p:cNvSpPr/>
          <p:nvPr/>
        </p:nvSpPr>
        <p:spPr>
          <a:xfrm>
            <a:off x="7369628"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 name="Straight Arrow Connector 7"/>
          <p:cNvCxnSpPr>
            <a:stCxn id="4" idx="6"/>
            <a:endCxn id="10" idx="2"/>
          </p:cNvCxnSpPr>
          <p:nvPr/>
        </p:nvCxnSpPr>
        <p:spPr>
          <a:xfrm>
            <a:off x="6738257" y="1760538"/>
            <a:ext cx="631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0"/>
            <a:endCxn id="4" idx="4"/>
          </p:cNvCxnSpPr>
          <p:nvPr/>
        </p:nvCxnSpPr>
        <p:spPr>
          <a:xfrm flipV="1">
            <a:off x="6395357"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0"/>
            <a:endCxn id="10" idx="4"/>
          </p:cNvCxnSpPr>
          <p:nvPr/>
        </p:nvCxnSpPr>
        <p:spPr>
          <a:xfrm flipV="1">
            <a:off x="7712528"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47856" y="2726873"/>
            <a:ext cx="762000" cy="369332"/>
          </a:xfrm>
          <a:prstGeom prst="rect">
            <a:avLst/>
          </a:prstGeom>
          <a:noFill/>
        </p:spPr>
        <p:txBody>
          <a:bodyPr wrap="square" rtlCol="0">
            <a:spAutoFit/>
          </a:bodyPr>
          <a:lstStyle/>
          <a:p>
            <a:r>
              <a:rPr lang="en-US" dirty="0" smtClean="0"/>
              <a:t>China</a:t>
            </a:r>
            <a:endParaRPr lang="en-US" dirty="0"/>
          </a:p>
        </p:txBody>
      </p:sp>
      <p:sp>
        <p:nvSpPr>
          <p:cNvPr id="21" name="TextBox 20"/>
          <p:cNvSpPr txBox="1"/>
          <p:nvPr/>
        </p:nvSpPr>
        <p:spPr>
          <a:xfrm>
            <a:off x="7424057" y="1579908"/>
            <a:ext cx="838200" cy="369332"/>
          </a:xfrm>
          <a:prstGeom prst="rect">
            <a:avLst/>
          </a:prstGeom>
          <a:noFill/>
        </p:spPr>
        <p:txBody>
          <a:bodyPr wrap="square" rtlCol="0">
            <a:spAutoFit/>
          </a:bodyPr>
          <a:lstStyle/>
          <a:p>
            <a:r>
              <a:rPr lang="en-US" dirty="0" smtClean="0"/>
              <a:t>NNP</a:t>
            </a:r>
            <a:endParaRPr lang="en-US" dirty="0"/>
          </a:p>
        </p:txBody>
      </p:sp>
      <p:cxnSp>
        <p:nvCxnSpPr>
          <p:cNvPr id="23" name="Straight Arrow Connector 22"/>
          <p:cNvCxnSpPr/>
          <p:nvPr/>
        </p:nvCxnSpPr>
        <p:spPr>
          <a:xfrm flipV="1">
            <a:off x="5399314" y="2363085"/>
            <a:ext cx="2079172" cy="53190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203371" y="2405838"/>
            <a:ext cx="2307772" cy="185439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811485" y="1901703"/>
            <a:ext cx="2351315" cy="373040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2"/>
          </p:nvPr>
        </p:nvSpPr>
        <p:spPr/>
        <p:txBody>
          <a:bodyPr/>
          <a:lstStyle/>
          <a:p>
            <a:fld id="{1F659266-CC28-4756-A079-26437DFBC729}" type="slidenum">
              <a:rPr lang="en-US" smtClean="0"/>
              <a:t>53</a:t>
            </a:fld>
            <a:endParaRPr lang="en-US"/>
          </a:p>
        </p:txBody>
      </p:sp>
      <p:sp>
        <p:nvSpPr>
          <p:cNvPr id="18" name="TextBox 17"/>
          <p:cNvSpPr txBox="1"/>
          <p:nvPr/>
        </p:nvSpPr>
        <p:spPr>
          <a:xfrm>
            <a:off x="6051245" y="2732502"/>
            <a:ext cx="719667" cy="369332"/>
          </a:xfrm>
          <a:prstGeom prst="rect">
            <a:avLst/>
          </a:prstGeom>
          <a:noFill/>
        </p:spPr>
        <p:txBody>
          <a:bodyPr wrap="square" rtlCol="0">
            <a:spAutoFit/>
          </a:bodyPr>
          <a:lstStyle/>
          <a:p>
            <a:r>
              <a:rPr lang="en-US" dirty="0" smtClean="0"/>
              <a:t>know</a:t>
            </a:r>
            <a:endParaRPr lang="en-US" dirty="0"/>
          </a:p>
        </p:txBody>
      </p:sp>
    </p:spTree>
    <p:extLst>
      <p:ext uri="{BB962C8B-B14F-4D97-AF65-F5344CB8AC3E}">
        <p14:creationId xmlns:p14="http://schemas.microsoft.com/office/powerpoint/2010/main" val="64735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Parameterization of P</a:t>
                </a:r>
                <a14:m>
                  <m:oMath xmlns:m="http://schemas.openxmlformats.org/officeDocument/2006/math">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087" t="-11818" b="-2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Associate </a:t>
                </a:r>
                <a:r>
                  <a:rPr lang="en-US" dirty="0"/>
                  <a:t>a real-valued weight </a:t>
                </a:r>
                <a14:m>
                  <m:oMath xmlns:m="http://schemas.openxmlformats.org/officeDocument/2006/math">
                    <m:r>
                      <a:rPr lang="en-US" b="0" i="1" dirty="0" smtClean="0">
                        <a:latin typeface="Cambria Math" panose="02040503050406030204" pitchFamily="18" charset="0"/>
                      </a:rPr>
                      <m:t>𝜆</m:t>
                    </m:r>
                  </m:oMath>
                </a14:m>
                <a:r>
                  <a:rPr lang="en-US" dirty="0" smtClean="0"/>
                  <a:t> to each specific </a:t>
                </a:r>
                <a:r>
                  <a:rPr lang="en-US" u="sng" dirty="0" smtClean="0"/>
                  <a:t>type</a:t>
                </a:r>
                <a:r>
                  <a:rPr lang="en-US" dirty="0" smtClean="0"/>
                  <a:t> of feature function</a:t>
                </a:r>
              </a:p>
              <a:p>
                <a:pPr lvl="1"/>
                <a14:m>
                  <m:oMath xmlns:m="http://schemas.openxmlformats.org/officeDocument/2006/math">
                    <m:sSub>
                      <m:sSubPr>
                        <m:ctrlPr>
                          <a:rPr lang="en-US" b="0" i="1" smtClean="0">
                            <a:latin typeface="Cambria Math"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𝑘</m:t>
                        </m:r>
                      </m:sub>
                    </m:sSub>
                  </m:oMath>
                </a14:m>
                <a:r>
                  <a:rPr lang="en-US" dirty="0" smtClean="0"/>
                  <a:t> for </a:t>
                </a:r>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NNP</a:t>
                </a:r>
                <a:r>
                  <a:rPr lang="en-US" dirty="0" smtClean="0"/>
                  <a:t>(w)</a:t>
                </a:r>
              </a:p>
              <a:p>
                <a:r>
                  <a:rPr lang="en-US" dirty="0" smtClean="0"/>
                  <a:t>Define a scoring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charset="0"/>
                          </a:rPr>
                        </m:ctrlPr>
                      </m:dPr>
                      <m:e>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en-US" b="0" i="1" smtClean="0">
                        <a:latin typeface="Cambria Math" panose="02040503050406030204" pitchFamily="18" charset="0"/>
                      </a:rPr>
                      <m:t>=</m:t>
                    </m:r>
                    <m:nary>
                      <m:naryPr>
                        <m:chr m:val="∑"/>
                        <m:supHide m:val="on"/>
                        <m:ctrlPr>
                          <a:rPr lang="en-US" b="0" i="1" smtClean="0">
                            <a:latin typeface="Cambria Math" charset="0"/>
                          </a:rPr>
                        </m:ctrlPr>
                      </m:naryPr>
                      <m:sub>
                        <m:r>
                          <a:rPr lang="en-US" b="0" i="1" smtClean="0">
                            <a:latin typeface="Cambria Math" panose="02040503050406030204" pitchFamily="18" charset="0"/>
                          </a:rPr>
                          <m:t>𝑘</m:t>
                        </m:r>
                      </m:sub>
                      <m:sup/>
                      <m:e>
                        <m:sSub>
                          <m:sSubPr>
                            <m:ctrlPr>
                              <a:rPr lang="en-US" b="0" i="1" smtClean="0">
                                <a:latin typeface="Cambria Math"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𝑘</m:t>
                            </m:r>
                          </m:sub>
                        </m:sSub>
                        <m:sSub>
                          <m:sSubPr>
                            <m:ctrlPr>
                              <a:rPr lang="en-US" b="0" i="1" smtClean="0">
                                <a:latin typeface="Cambria Math"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charset="0"/>
                              </a:rPr>
                            </m:ctrlPr>
                          </m:sSubPr>
                          <m:e>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a14:m>
                <a:endParaRPr lang="en-US" dirty="0" smtClean="0"/>
              </a:p>
              <a:p>
                <a:r>
                  <a:rPr lang="en-US" dirty="0" smtClean="0"/>
                  <a:t>Naturally P</a:t>
                </a:r>
                <a14:m>
                  <m:oMath xmlns:m="http://schemas.openxmlformats.org/officeDocument/2006/math">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e>
                      <m:e>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e>
                    </m:d>
                    <m:r>
                      <a:rPr lang="en-US" b="0" i="1" smtClean="0">
                        <a:latin typeface="Cambria Math" panose="02040503050406030204" pitchFamily="18" charset="0"/>
                      </a:rPr>
                      <m:t>∝</m:t>
                    </m:r>
                    <m:func>
                      <m:funcPr>
                        <m:ctrlPr>
                          <a:rPr lang="en-US" b="0" i="1" smtClean="0">
                            <a:latin typeface="Cambria Math" charset="0"/>
                          </a:rPr>
                        </m:ctrlPr>
                      </m:funcPr>
                      <m:fName>
                        <m:r>
                          <m:rPr>
                            <m:sty m:val="p"/>
                          </m:rPr>
                          <a:rPr lang="en-US" b="0" i="0" smtClean="0">
                            <a:latin typeface="Cambria Math" panose="02040503050406030204" pitchFamily="18" charset="0"/>
                          </a:rPr>
                          <m:t>exp</m:t>
                        </m:r>
                      </m:fName>
                      <m:e>
                        <m:r>
                          <a:rPr lang="en-US" i="1">
                            <a:latin typeface="Cambria Math" panose="02040503050406030204" pitchFamily="18" charset="0"/>
                          </a:rPr>
                          <m:t>𝑓</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e>
                    </m:func>
                  </m:oMath>
                </a14:m>
                <a:endParaRPr lang="en-US" dirty="0" smtClean="0"/>
              </a:p>
              <a:p>
                <a:pPr lvl="1"/>
                <a:r>
                  <a:rPr lang="en-US" dirty="0" smtClean="0"/>
                  <a:t>Recall the basic definition of probability</a:t>
                </a:r>
              </a:p>
              <a:p>
                <a:pPr lvl="2"/>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)&gt;0 </m:t>
                    </m:r>
                  </m:oMath>
                </a14:m>
                <a:endParaRPr lang="en-US" dirty="0" smtClean="0"/>
              </a:p>
              <a:p>
                <a:pPr lvl="2"/>
                <a14:m>
                  <m:oMath xmlns:m="http://schemas.openxmlformats.org/officeDocument/2006/math">
                    <m:nary>
                      <m:naryPr>
                        <m:chr m:val="∑"/>
                        <m:supHide m:val="on"/>
                        <m:ctrlPr>
                          <a:rPr lang="en-US" b="0" i="1" smtClean="0">
                            <a:latin typeface="Cambria Math" charset="0"/>
                          </a:rPr>
                        </m:ctrlPr>
                      </m:naryPr>
                      <m:sub>
                        <m:r>
                          <a:rPr lang="en-US" b="0" i="1" smtClean="0">
                            <a:latin typeface="Cambria Math" panose="02040503050406030204" pitchFamily="18" charset="0"/>
                          </a:rPr>
                          <m:t>𝑥</m:t>
                        </m:r>
                      </m:sub>
                      <m:sup/>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t="-2695" b="-14555"/>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F659266-CC28-4756-A079-26437DFBC729}" type="slidenum">
              <a:rPr lang="en-US" smtClean="0"/>
              <a:t>54</a:t>
            </a:fld>
            <a:endParaRPr lang="en-US"/>
          </a:p>
        </p:txBody>
      </p:sp>
    </p:spTree>
    <p:extLst>
      <p:ext uri="{BB962C8B-B14F-4D97-AF65-F5344CB8AC3E}">
        <p14:creationId xmlns:p14="http://schemas.microsoft.com/office/powerpoint/2010/main" val="95860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Parameterization of </a:t>
            </a:r>
            <a:r>
              <a:rPr lang="en-US" dirty="0" smtClean="0"/>
              <a:t>MEMMs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3292912"/>
                <a:ext cx="8229600" cy="2833253"/>
              </a:xfrm>
            </p:spPr>
            <p:txBody>
              <a:bodyPr/>
              <a:lstStyle/>
              <a:p>
                <a:r>
                  <a:rPr lang="en-US" dirty="0" smtClean="0"/>
                  <a:t>It is a </a:t>
                </a:r>
                <a:r>
                  <a:rPr lang="en-US" dirty="0" smtClean="0">
                    <a:solidFill>
                      <a:srgbClr val="3C58AD"/>
                    </a:solidFill>
                  </a:rPr>
                  <a:t>log-linear model</a:t>
                </a:r>
              </a:p>
              <a:p>
                <a:pPr lvl="1"/>
                <a14:m>
                  <m:oMath xmlns:m="http://schemas.openxmlformats.org/officeDocument/2006/math">
                    <m:func>
                      <m:funcPr>
                        <m:ctrlPr>
                          <a:rPr lang="en-US" b="0" i="1" smtClean="0">
                            <a:latin typeface="Cambria Math"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rPr>
                          <m:t>𝑝</m:t>
                        </m:r>
                        <m:d>
                          <m:dPr>
                            <m:ctrlPr>
                              <a:rPr lang="en-US" i="1">
                                <a:latin typeface="Cambria Math"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e>
                    </m:func>
                    <m:r>
                      <a:rPr lang="en-US" b="0" i="1" smtClean="0">
                        <a:latin typeface="Cambria Math" panose="02040503050406030204" pitchFamily="18" charset="0"/>
                      </a:rPr>
                      <m:t>=</m:t>
                    </m:r>
                    <m:nary>
                      <m:naryPr>
                        <m:chr m:val="∑"/>
                        <m:supHide m:val="on"/>
                        <m:ctrlPr>
                          <a:rPr lang="en-US" b="0" i="1" smtClean="0">
                            <a:latin typeface="Cambria Math" charset="0"/>
                          </a:rPr>
                        </m:ctrlPr>
                      </m:naryPr>
                      <m:sub>
                        <m:r>
                          <a:rPr lang="en-US" b="0" i="1" smtClean="0">
                            <a:latin typeface="Cambria Math" panose="02040503050406030204" pitchFamily="18" charset="0"/>
                          </a:rPr>
                          <m:t>𝑖</m:t>
                        </m:r>
                      </m:sub>
                      <m:sup/>
                      <m:e>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e>
                    </m:nary>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1" i="1" smtClean="0">
                        <a:latin typeface="Cambria Math" panose="02040503050406030204" pitchFamily="18" charset="0"/>
                      </a:rPr>
                      <m:t>𝝀</m:t>
                    </m:r>
                    <m:r>
                      <a:rPr lang="en-US" b="0" i="1" smtClean="0">
                        <a:latin typeface="Cambria Math" panose="02040503050406030204" pitchFamily="18" charset="0"/>
                      </a:rPr>
                      <m:t>)</m:t>
                    </m:r>
                  </m:oMath>
                </a14:m>
                <a:endParaRPr lang="en-US" dirty="0" smtClean="0"/>
              </a:p>
              <a:p>
                <a:r>
                  <a:rPr lang="en-US" dirty="0" smtClean="0"/>
                  <a:t>Viterbi algorithm can be used to decode the most probable label sequence solely based on </a:t>
                </a:r>
                <a14:m>
                  <m:oMath xmlns:m="http://schemas.openxmlformats.org/officeDocument/2006/math">
                    <m:nary>
                      <m:naryPr>
                        <m:chr m:val="∑"/>
                        <m:supHide m:val="on"/>
                        <m:ctrlPr>
                          <a:rPr lang="en-US" i="1">
                            <a:latin typeface="Cambria Math" charset="0"/>
                          </a:rPr>
                        </m:ctrlPr>
                      </m:naryPr>
                      <m:sub>
                        <m:r>
                          <a:rPr lang="en-US" i="1">
                            <a:latin typeface="Cambria Math" panose="02040503050406030204" pitchFamily="18" charset="0"/>
                          </a:rPr>
                          <m:t>𝑖</m:t>
                        </m:r>
                      </m:sub>
                      <m:sup/>
                      <m:e>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e>
                    </m:nary>
                  </m:oMath>
                </a14:m>
                <a:r>
                  <a:rPr lang="en-US"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3292912"/>
                <a:ext cx="8229600" cy="2833253"/>
              </a:xfrm>
              <a:blipFill rotWithShape="0">
                <a:blip r:embed="rId6"/>
                <a:stretch>
                  <a:fillRect l="-1481" t="-2581" b="-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94399" y="1364533"/>
                <a:ext cx="6452792" cy="753155"/>
              </a:xfrm>
              <a:prstGeom prst="rect">
                <a:avLst/>
              </a:prstGeom>
            </p:spPr>
            <p:txBody>
              <a:bodyPr wrap="none">
                <a:spAutoFit/>
              </a:bodyPr>
              <a:lstStyle/>
              <a:p>
                <a:r>
                  <a:rPr lang="en-US" sz="2400" dirty="0" smtClean="0"/>
                  <a:t>P</a:t>
                </a:r>
                <a14:m>
                  <m:oMath xmlns:m="http://schemas.openxmlformats.org/officeDocument/2006/math">
                    <m:d>
                      <m:dPr>
                        <m:ctrlPr>
                          <a:rPr lang="en-US" sz="2400" i="1">
                            <a:latin typeface="Cambria Math" charset="0"/>
                          </a:rPr>
                        </m:ctrlPr>
                      </m:dPr>
                      <m:e>
                        <m:r>
                          <a:rPr lang="en-US" sz="2400" b="1" i="1">
                            <a:latin typeface="Cambria Math" panose="02040503050406030204" pitchFamily="18" charset="0"/>
                          </a:rPr>
                          <m:t>𝒕</m:t>
                        </m:r>
                      </m:e>
                      <m:e>
                        <m:r>
                          <a:rPr lang="en-US" sz="2400" b="1" i="1">
                            <a:latin typeface="Cambria Math" panose="02040503050406030204" pitchFamily="18" charset="0"/>
                          </a:rPr>
                          <m:t>𝒘</m:t>
                        </m:r>
                      </m:e>
                    </m:d>
                    <m:r>
                      <a:rPr lang="en-US" sz="2400" i="1">
                        <a:latin typeface="Cambria Math" panose="02040503050406030204" pitchFamily="18" charset="0"/>
                      </a:rPr>
                      <m:t>=</m:t>
                    </m:r>
                    <m:nary>
                      <m:naryPr>
                        <m:chr m:val="∏"/>
                        <m:supHide m:val="on"/>
                        <m:ctrlPr>
                          <a:rPr lang="en-US" sz="2400" i="1">
                            <a:latin typeface="Cambria Math" charset="0"/>
                          </a:rPr>
                        </m:ctrlPr>
                      </m:naryPr>
                      <m:sub>
                        <m:r>
                          <a:rPr lang="en-US" sz="2400" i="1">
                            <a:latin typeface="Cambria Math" panose="02040503050406030204" pitchFamily="18" charset="0"/>
                          </a:rPr>
                          <m:t>𝑖</m:t>
                        </m:r>
                      </m:sub>
                      <m:sup/>
                      <m:e>
                        <m:r>
                          <a:rPr lang="en-US" sz="2400" b="0" i="1" smtClean="0">
                            <a:latin typeface="Cambria Math" charset="0"/>
                          </a:rPr>
                          <m:t>𝑃</m:t>
                        </m:r>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e>
                    </m:nary>
                    <m:r>
                      <a:rPr lang="en-US" sz="2400" i="1">
                        <a:latin typeface="Cambria Math" panose="02040503050406030204" pitchFamily="18" charset="0"/>
                      </a:rPr>
                      <m:t>=</m:t>
                    </m:r>
                    <m:nary>
                      <m:naryPr>
                        <m:chr m:val="∏"/>
                        <m:supHide m:val="on"/>
                        <m:ctrlPr>
                          <a:rPr lang="en-US" sz="2400" i="1">
                            <a:latin typeface="Cambria Math" charset="0"/>
                          </a:rPr>
                        </m:ctrlPr>
                      </m:naryPr>
                      <m:sub>
                        <m:r>
                          <a:rPr lang="en-US" sz="2400" i="1">
                            <a:latin typeface="Cambria Math" panose="02040503050406030204" pitchFamily="18" charset="0"/>
                          </a:rPr>
                          <m:t>𝑖</m:t>
                        </m:r>
                      </m:sub>
                      <m:sup/>
                      <m:e>
                        <m:f>
                          <m:fPr>
                            <m:ctrlPr>
                              <a:rPr lang="en-US" sz="2400" b="0" i="1" smtClean="0">
                                <a:latin typeface="Cambria Math" charset="0"/>
                              </a:rPr>
                            </m:ctrlPr>
                          </m:fPr>
                          <m:num>
                            <m:func>
                              <m:funcPr>
                                <m:ctrlPr>
                                  <a:rPr lang="en-US" sz="2400" i="1">
                                    <a:latin typeface="Cambria Math" charset="0"/>
                                  </a:rPr>
                                </m:ctrlPr>
                              </m:funcPr>
                              <m:fName>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𝑓</m:t>
                                    </m:r>
                                    <m:d>
                                      <m:dPr>
                                        <m:ctrlPr>
                                          <a:rPr lang="en-US" sz="2400" i="1">
                                            <a:latin typeface="Cambria Math" charset="0"/>
                                          </a:rPr>
                                        </m:ctrlPr>
                                      </m:dPr>
                                      <m:e>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e>
                                </m:d>
                              </m:e>
                            </m:func>
                          </m:num>
                          <m:den>
                            <m:nary>
                              <m:naryPr>
                                <m:chr m:val="∑"/>
                                <m:supHide m:val="on"/>
                                <m:ctrlPr>
                                  <a:rPr lang="en-US" sz="2400" b="0" i="1" smtClean="0">
                                    <a:latin typeface="Cambria Math" charset="0"/>
                                  </a:rPr>
                                </m:ctrlPr>
                              </m:naryPr>
                              <m:sub>
                                <m:r>
                                  <a:rPr lang="en-US" sz="2400" b="0" i="1" smtClean="0">
                                    <a:solidFill>
                                      <a:srgbClr val="FF0000"/>
                                    </a:solidFill>
                                    <a:latin typeface="Cambria Math" charset="0"/>
                                  </a:rPr>
                                  <m:t>𝑡</m:t>
                                </m:r>
                              </m:sub>
                              <m:sup/>
                              <m:e>
                                <m:func>
                                  <m:funcPr>
                                    <m:ctrlPr>
                                      <a:rPr lang="en-US" sz="2400" i="1">
                                        <a:latin typeface="Cambria Math" charset="0"/>
                                      </a:rPr>
                                    </m:ctrlPr>
                                  </m:funcPr>
                                  <m:fName>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𝑓</m:t>
                                        </m:r>
                                        <m:d>
                                          <m:dPr>
                                            <m:ctrlPr>
                                              <a:rPr lang="en-US" sz="2400" i="1">
                                                <a:latin typeface="Cambria Math" charset="0"/>
                                              </a:rPr>
                                            </m:ctrlPr>
                                          </m:dPr>
                                          <m:e>
                                            <m:r>
                                              <a:rPr lang="en-US" sz="2400" b="0" i="1" smtClean="0">
                                                <a:solidFill>
                                                  <a:srgbClr val="FF0000"/>
                                                </a:solidFill>
                                                <a:latin typeface="Cambria Math" charset="0"/>
                                              </a:rPr>
                                              <m:t>𝑡</m:t>
                                            </m:r>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e>
                                    </m:d>
                                  </m:e>
                                </m:func>
                              </m:e>
                            </m:nary>
                          </m:den>
                        </m:f>
                      </m:e>
                    </m:nary>
                  </m:oMath>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794399" y="1364533"/>
                <a:ext cx="6452792" cy="753155"/>
              </a:xfrm>
              <a:prstGeom prst="rect">
                <a:avLst/>
              </a:prstGeom>
              <a:blipFill rotWithShape="0">
                <a:blip r:embed="rId7"/>
                <a:stretch>
                  <a:fillRect l="-14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422968" y="2258333"/>
                <a:ext cx="4459169" cy="11347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m:t>
                      </m:r>
                      <m:f>
                        <m:fPr>
                          <m:ctrlPr>
                            <a:rPr lang="en-US" sz="3200" i="1" smtClean="0">
                              <a:latin typeface="Cambria Math" charset="0"/>
                            </a:rPr>
                          </m:ctrlPr>
                        </m:fPr>
                        <m:num>
                          <m:nary>
                            <m:naryPr>
                              <m:chr m:val="∏"/>
                              <m:supHide m:val="on"/>
                              <m:ctrlPr>
                                <a:rPr lang="en-US" sz="3200" i="1">
                                  <a:latin typeface="Cambria Math" charset="0"/>
                                </a:rPr>
                              </m:ctrlPr>
                            </m:naryPr>
                            <m:sub>
                              <m:r>
                                <a:rPr lang="en-US" sz="3200" i="1">
                                  <a:latin typeface="Cambria Math" panose="02040503050406030204" pitchFamily="18" charset="0"/>
                                </a:rPr>
                                <m:t>𝑖</m:t>
                              </m:r>
                            </m:sub>
                            <m:sup/>
                            <m:e>
                              <m:func>
                                <m:funcPr>
                                  <m:ctrlPr>
                                    <a:rPr lang="en-US" sz="3200" i="1">
                                      <a:latin typeface="Cambria Math" charset="0"/>
                                    </a:rPr>
                                  </m:ctrlPr>
                                </m:funcPr>
                                <m:fName>
                                  <m:r>
                                    <m:rPr>
                                      <m:sty m:val="p"/>
                                    </m:rPr>
                                    <a:rPr lang="en-US" sz="3200">
                                      <a:latin typeface="Cambria Math" panose="02040503050406030204" pitchFamily="18" charset="0"/>
                                    </a:rPr>
                                    <m:t>exp</m:t>
                                  </m:r>
                                </m:fName>
                                <m:e>
                                  <m:d>
                                    <m:dPr>
                                      <m:ctrlPr>
                                        <a:rPr lang="en-US" sz="3200" i="1">
                                          <a:latin typeface="Cambria Math" charset="0"/>
                                        </a:rPr>
                                      </m:ctrlPr>
                                    </m:dPr>
                                    <m:e>
                                      <m:r>
                                        <a:rPr lang="en-US" sz="3200" i="1">
                                          <a:latin typeface="Cambria Math" panose="02040503050406030204" pitchFamily="18" charset="0"/>
                                        </a:rPr>
                                        <m:t>𝑓</m:t>
                                      </m:r>
                                      <m:r>
                                        <a:rPr lang="en-US" sz="3200" i="1">
                                          <a:latin typeface="Cambria Math" panose="02040503050406030204" pitchFamily="18" charset="0"/>
                                        </a:rPr>
                                        <m:t>(</m:t>
                                      </m:r>
                                      <m:sSub>
                                        <m:sSubPr>
                                          <m:ctrlPr>
                                            <a:rPr lang="en-US" sz="3200" i="1">
                                              <a:latin typeface="Cambria Math"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sub>
                                      </m:sSub>
                                      <m:r>
                                        <a:rPr lang="en-US" sz="3200" i="1">
                                          <a:latin typeface="Cambria Math" panose="02040503050406030204" pitchFamily="18" charset="0"/>
                                        </a:rPr>
                                        <m:t>,</m:t>
                                      </m:r>
                                      <m:sSub>
                                        <m:sSubPr>
                                          <m:ctrlPr>
                                            <a:rPr lang="en-US" sz="3200" i="1">
                                              <a:latin typeface="Cambria Math"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charset="0"/>
                                            </a:rPr>
                                          </m:ctrlPr>
                                        </m:sSubPr>
                                        <m:e>
                                          <m:r>
                                            <a:rPr lang="en-US" sz="3200" i="1">
                                              <a:latin typeface="Cambria Math" panose="02040503050406030204" pitchFamily="18" charset="0"/>
                                            </a:rPr>
                                            <m:t>𝑤</m:t>
                                          </m:r>
                                        </m:e>
                                        <m:sub>
                                          <m:r>
                                            <a:rPr lang="en-US" sz="3200" i="1">
                                              <a:latin typeface="Cambria Math" panose="02040503050406030204" pitchFamily="18" charset="0"/>
                                            </a:rPr>
                                            <m:t>𝑖</m:t>
                                          </m:r>
                                        </m:sub>
                                      </m:sSub>
                                      <m:r>
                                        <a:rPr lang="en-US" sz="3200" i="1">
                                          <a:latin typeface="Cambria Math" panose="02040503050406030204" pitchFamily="18" charset="0"/>
                                        </a:rPr>
                                        <m:t>)</m:t>
                                      </m:r>
                                    </m:e>
                                  </m:d>
                                </m:e>
                              </m:func>
                            </m:e>
                          </m:nary>
                        </m:num>
                        <m:den>
                          <m:nary>
                            <m:naryPr>
                              <m:chr m:val="∏"/>
                              <m:supHide m:val="on"/>
                              <m:ctrlPr>
                                <a:rPr lang="en-US" sz="2400" i="1" smtClean="0">
                                  <a:latin typeface="Cambria Math" charset="0"/>
                                </a:rPr>
                              </m:ctrlPr>
                            </m:naryPr>
                            <m:sub>
                              <m:r>
                                <a:rPr lang="en-US" sz="2400" i="1">
                                  <a:latin typeface="Cambria Math" panose="02040503050406030204" pitchFamily="18" charset="0"/>
                                </a:rPr>
                                <m:t>𝑖</m:t>
                              </m:r>
                            </m:sub>
                            <m:sup/>
                            <m:e>
                              <m:nary>
                                <m:naryPr>
                                  <m:chr m:val="∑"/>
                                  <m:supHide m:val="on"/>
                                  <m:ctrlPr>
                                    <a:rPr lang="en-US" sz="2400" i="1">
                                      <a:latin typeface="Cambria Math" charset="0"/>
                                    </a:rPr>
                                  </m:ctrlPr>
                                </m:naryPr>
                                <m:sub>
                                  <m:r>
                                    <a:rPr lang="en-US" sz="2400" i="1">
                                      <a:solidFill>
                                        <a:srgbClr val="FF0000"/>
                                      </a:solidFill>
                                      <a:latin typeface="Cambria Math" charset="0"/>
                                    </a:rPr>
                                    <m:t>𝑡</m:t>
                                  </m:r>
                                </m:sub>
                                <m:sup/>
                                <m:e>
                                  <m:func>
                                    <m:funcPr>
                                      <m:ctrlPr>
                                        <a:rPr lang="en-US" sz="2400" i="1">
                                          <a:latin typeface="Cambria Math" charset="0"/>
                                        </a:rPr>
                                      </m:ctrlPr>
                                    </m:funcPr>
                                    <m:fName>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𝑓</m:t>
                                          </m:r>
                                          <m:d>
                                            <m:dPr>
                                              <m:ctrlPr>
                                                <a:rPr lang="en-US" sz="2400" i="1">
                                                  <a:latin typeface="Cambria Math" charset="0"/>
                                                </a:rPr>
                                              </m:ctrlPr>
                                            </m:dPr>
                                            <m:e>
                                              <m:r>
                                                <a:rPr lang="en-US" sz="2400" i="1">
                                                  <a:solidFill>
                                                    <a:srgbClr val="FF0000"/>
                                                  </a:solidFill>
                                                  <a:latin typeface="Cambria Math" charset="0"/>
                                                </a:rPr>
                                                <m:t>𝑡</m:t>
                                              </m:r>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e>
                                      </m:d>
                                    </m:e>
                                  </m:func>
                                </m:e>
                              </m:nary>
                            </m:e>
                          </m:nary>
                        </m:den>
                      </m:f>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3422968" y="2258333"/>
                <a:ext cx="4459169" cy="1134798"/>
              </a:xfrm>
              <a:prstGeom prst="rect">
                <a:avLst/>
              </a:prstGeom>
              <a:blipFill rotWithShape="0">
                <a:blip r:embed="rId8"/>
                <a:stretch>
                  <a:fillRect/>
                </a:stretch>
              </a:blipFill>
            </p:spPr>
            <p:txBody>
              <a:bodyPr/>
              <a:lstStyle/>
              <a:p>
                <a:r>
                  <a:rPr lang="en-US">
                    <a:noFill/>
                  </a:rPr>
                  <a:t> </a:t>
                </a:r>
              </a:p>
            </p:txBody>
          </p:sp>
        </mc:Fallback>
      </mc:AlternateContent>
      <p:grpSp>
        <p:nvGrpSpPr>
          <p:cNvPr id="10" name="Group 9"/>
          <p:cNvGrpSpPr/>
          <p:nvPr/>
        </p:nvGrpSpPr>
        <p:grpSpPr>
          <a:xfrm>
            <a:off x="6553200" y="3367666"/>
            <a:ext cx="2754085" cy="761424"/>
            <a:chOff x="6389915" y="3292912"/>
            <a:chExt cx="2754085" cy="761424"/>
          </a:xfrm>
        </p:grpSpPr>
        <mc:AlternateContent xmlns:mc="http://schemas.openxmlformats.org/markup-compatibility/2006" xmlns:a14="http://schemas.microsoft.com/office/drawing/2010/main">
          <mc:Choice Requires="a14">
            <p:sp>
              <p:nvSpPr>
                <p:cNvPr id="6" name="TextBox 5"/>
                <p:cNvSpPr txBox="1"/>
                <p:nvPr/>
              </p:nvSpPr>
              <p:spPr>
                <a:xfrm>
                  <a:off x="6389915" y="3292912"/>
                  <a:ext cx="2754085" cy="646331"/>
                </a:xfrm>
                <a:prstGeom prst="rect">
                  <a:avLst/>
                </a:prstGeom>
                <a:noFill/>
              </p:spPr>
              <p:txBody>
                <a:bodyPr wrap="square" rtlCol="0">
                  <a:spAutoFit/>
                </a:bodyPr>
                <a:lstStyle/>
                <a:p>
                  <a:r>
                    <a:rPr lang="en-US" b="1" dirty="0" smtClean="0"/>
                    <a:t>Constant only related to </a:t>
                  </a:r>
                  <a14:m>
                    <m:oMath xmlns:m="http://schemas.openxmlformats.org/officeDocument/2006/math">
                      <m:r>
                        <a:rPr lang="en-US" b="1" i="1" smtClean="0">
                          <a:latin typeface="Cambria Math" panose="02040503050406030204" pitchFamily="18" charset="0"/>
                        </a:rPr>
                        <m:t>𝝀</m:t>
                      </m:r>
                    </m:oMath>
                  </a14:m>
                  <a:endParaRPr lang="en-US" b="1" dirty="0" smtClean="0"/>
                </a:p>
                <a:p>
                  <a14:m>
                    <m:oMath xmlns:m="http://schemas.openxmlformats.org/officeDocument/2006/math">
                      <m:r>
                        <a:rPr lang="en-US" b="1" i="1">
                          <a:latin typeface="Cambria Math" panose="02040503050406030204" pitchFamily="18" charset="0"/>
                        </a:rPr>
                        <m:t>𝝀</m:t>
                      </m:r>
                    </m:oMath>
                  </a14:m>
                  <a:r>
                    <a:rPr lang="en-US" b="1" dirty="0" smtClean="0"/>
                    <a:t>: parameters</a:t>
                  </a:r>
                  <a:endParaRPr 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6389915" y="3292912"/>
                  <a:ext cx="2754085" cy="646331"/>
                </a:xfrm>
                <a:prstGeom prst="rect">
                  <a:avLst/>
                </a:prstGeom>
                <a:blipFill rotWithShape="0">
                  <a:blip r:embed="rId9"/>
                  <a:stretch>
                    <a:fillRect l="-1770" t="-4717" b="-14151"/>
                  </a:stretch>
                </a:blipFill>
              </p:spPr>
              <p:txBody>
                <a:bodyPr/>
                <a:lstStyle/>
                <a:p>
                  <a:r>
                    <a:rPr lang="en-US">
                      <a:noFill/>
                    </a:rPr>
                    <a:t> </a:t>
                  </a:r>
                </a:p>
              </p:txBody>
            </p:sp>
          </mc:Fallback>
        </mc:AlternateContent>
        <p:cxnSp>
          <p:nvCxnSpPr>
            <p:cNvPr id="8" name="Straight Arrow Connector 7"/>
            <p:cNvCxnSpPr/>
            <p:nvPr/>
          </p:nvCxnSpPr>
          <p:spPr>
            <a:xfrm flipH="1">
              <a:off x="6389915" y="3931472"/>
              <a:ext cx="392737" cy="1228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Placeholder 10"/>
          <p:cNvSpPr>
            <a:spLocks noGrp="1"/>
          </p:cNvSpPr>
          <p:nvPr>
            <p:ph type="sldNum" sz="quarter" idx="12"/>
          </p:nvPr>
        </p:nvSpPr>
        <p:spPr/>
        <p:txBody>
          <a:bodyPr/>
          <a:lstStyle/>
          <a:p>
            <a:fld id="{1F659266-CC28-4756-A079-26437DFBC729}" type="slidenum">
              <a:rPr lang="en-US" smtClean="0"/>
              <a:t>55</a:t>
            </a:fld>
            <a:endParaRPr lang="en-US"/>
          </a:p>
        </p:txBody>
      </p:sp>
      <p:grpSp>
        <p:nvGrpSpPr>
          <p:cNvPr id="20" name="Group 19"/>
          <p:cNvGrpSpPr/>
          <p:nvPr/>
        </p:nvGrpSpPr>
        <p:grpSpPr>
          <a:xfrm>
            <a:off x="4114800" y="2891074"/>
            <a:ext cx="3369733" cy="1070866"/>
            <a:chOff x="4114800" y="2891074"/>
            <a:chExt cx="3369733" cy="1070866"/>
          </a:xfrm>
        </p:grpSpPr>
        <p:cxnSp>
          <p:nvCxnSpPr>
            <p:cNvPr id="16" name="Straight Arrow Connector 15"/>
            <p:cNvCxnSpPr/>
            <p:nvPr/>
          </p:nvCxnSpPr>
          <p:spPr>
            <a:xfrm>
              <a:off x="5706859" y="3388451"/>
              <a:ext cx="557869" cy="57348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114800" y="2891074"/>
              <a:ext cx="3369733" cy="4765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31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estimation (Intuition)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Maximum likelihood estimator can be used in a similar way as in HMMs</a:t>
                </a:r>
              </a:p>
              <a:p>
                <a:pPr lvl="1"/>
                <a14:m>
                  <m:oMath xmlns:m="http://schemas.openxmlformats.org/officeDocument/2006/math">
                    <m:sSup>
                      <m:sSupPr>
                        <m:ctrlPr>
                          <a:rPr lang="en-US" b="0" i="1" smtClean="0">
                            <a:latin typeface="Cambria Math"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𝜆</m:t>
                        </m:r>
                      </m:sub>
                    </m:sSub>
                    <m:nary>
                      <m:naryPr>
                        <m:chr m:val="∑"/>
                        <m:supHide m:val="on"/>
                        <m:ctrlPr>
                          <a:rPr lang="en-US" b="0" i="1" smtClean="0">
                            <a:latin typeface="Cambria Math" charset="0"/>
                          </a:rPr>
                        </m:ctrlPr>
                      </m:naryPr>
                      <m:sub>
                        <m:r>
                          <a:rPr lang="en-US" b="1" i="1" smtClean="0">
                            <a:latin typeface="Cambria Math" panose="02040503050406030204" pitchFamily="18" charset="0"/>
                          </a:rPr>
                          <m:t>𝒕</m:t>
                        </m:r>
                        <m:r>
                          <a:rPr lang="en-US" b="0" i="1" smtClean="0">
                            <a:latin typeface="Cambria Math" panose="02040503050406030204" pitchFamily="18" charset="0"/>
                          </a:rPr>
                          <m:t>,</m:t>
                        </m:r>
                        <m:r>
                          <a:rPr lang="en-US" b="0" i="1" smtClean="0">
                            <a:latin typeface="Cambria Math" panose="02040503050406030204" pitchFamily="18" charset="0"/>
                          </a:rPr>
                          <m:t>𝑤</m:t>
                        </m:r>
                      </m:sub>
                      <m:sup/>
                      <m:e>
                        <m:func>
                          <m:funcPr>
                            <m:ctrlPr>
                              <a:rPr lang="en-US" b="0" i="1" smtClean="0">
                                <a:latin typeface="Cambria Math" charset="0"/>
                              </a:rPr>
                            </m:ctrlPr>
                          </m:funcPr>
                          <m:fName>
                            <m:r>
                              <m:rPr>
                                <m:sty m:val="p"/>
                              </m:rPr>
                              <a:rPr lang="en-US" b="0" i="0" smtClean="0">
                                <a:latin typeface="Cambria Math" panose="02040503050406030204" pitchFamily="18" charset="0"/>
                              </a:rPr>
                              <m:t>log</m:t>
                            </m:r>
                          </m:fName>
                          <m:e>
                            <m:r>
                              <a:rPr lang="en-US" b="0" i="1" smtClean="0">
                                <a:latin typeface="Cambria Math" charset="0"/>
                              </a:rPr>
                              <m:t>𝑃</m:t>
                            </m:r>
                            <m:r>
                              <a:rPr lang="en-US" i="1">
                                <a:latin typeface="Cambria Math" panose="02040503050406030204" pitchFamily="18" charset="0"/>
                              </a:rPr>
                              <m:t>(</m:t>
                            </m:r>
                            <m:r>
                              <a:rPr lang="en-US" b="1" i="1">
                                <a:latin typeface="Cambria Math" panose="02040503050406030204" pitchFamily="18" charset="0"/>
                              </a:rPr>
                              <m:t>𝒕</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e>
                        </m:func>
                      </m:e>
                    </m:nary>
                  </m:oMath>
                </a14:m>
                <a:endParaRPr lang="en-US" b="0" i="1" dirty="0" smtClean="0">
                  <a:latin typeface="Cambria Math" panose="02040503050406030204" pitchFamily="18" charset="0"/>
                </a:endParaRPr>
              </a:p>
              <a:p>
                <a:pPr marL="457200" lvl="1" indent="0">
                  <a:buNone/>
                </a:pP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𝑎𝑟𝑔𝑚𝑎</m:t>
                    </m:r>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𝜆</m:t>
                        </m:r>
                      </m:sub>
                    </m:sSub>
                    <m:nary>
                      <m:naryPr>
                        <m:chr m:val="∑"/>
                        <m:supHide m:val="on"/>
                        <m:ctrlPr>
                          <a:rPr lang="en-US" sz="2400" b="0" i="1" smtClean="0">
                            <a:latin typeface="Cambria Math" charset="0"/>
                          </a:rPr>
                        </m:ctrlPr>
                      </m:naryPr>
                      <m:sub>
                        <m:r>
                          <a:rPr lang="en-US" sz="2400" b="1" i="1" smtClean="0">
                            <a:latin typeface="Cambria Math" panose="02040503050406030204" pitchFamily="18" charset="0"/>
                          </a:rPr>
                          <m:t>𝒕</m:t>
                        </m:r>
                        <m:r>
                          <a:rPr lang="en-US" sz="2400" b="0" i="1" smtClean="0">
                            <a:latin typeface="Cambria Math" panose="02040503050406030204" pitchFamily="18" charset="0"/>
                          </a:rPr>
                          <m:t>,</m:t>
                        </m:r>
                        <m:r>
                          <a:rPr lang="en-US" sz="2400" b="0" i="1" smtClean="0">
                            <a:latin typeface="Cambria Math" panose="02040503050406030204" pitchFamily="18" charset="0"/>
                          </a:rPr>
                          <m:t>𝑤</m:t>
                        </m:r>
                      </m:sub>
                      <m:sup/>
                      <m:e>
                        <m:nary>
                          <m:naryPr>
                            <m:chr m:val="∑"/>
                            <m:supHide m:val="on"/>
                            <m:ctrlPr>
                              <a:rPr lang="en-US" sz="2400" i="1">
                                <a:latin typeface="Cambria Math" charset="0"/>
                              </a:rPr>
                            </m:ctrlPr>
                          </m:naryPr>
                          <m:sub>
                            <m:r>
                              <a:rPr lang="en-US" sz="2400" i="1">
                                <a:latin typeface="Cambria Math" panose="02040503050406030204" pitchFamily="18" charset="0"/>
                              </a:rPr>
                              <m:t>𝑖</m:t>
                            </m:r>
                          </m:sub>
                          <m:sup/>
                          <m:e>
                            <m:r>
                              <a:rPr lang="en-US" sz="2400" i="1">
                                <a:latin typeface="Cambria Math" panose="02040503050406030204" pitchFamily="18" charset="0"/>
                              </a:rPr>
                              <m:t>𝑓</m:t>
                            </m:r>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e>
                        </m:nary>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r>
                          <a:rPr lang="en-US" sz="2400" b="1" i="1">
                            <a:latin typeface="Cambria Math" panose="02040503050406030204" pitchFamily="18" charset="0"/>
                          </a:rPr>
                          <m:t>𝝀</m:t>
                        </m:r>
                        <m:r>
                          <a:rPr lang="en-US" sz="2400" i="1">
                            <a:latin typeface="Cambria Math" panose="02040503050406030204" pitchFamily="18" charset="0"/>
                          </a:rPr>
                          <m:t>)</m:t>
                        </m:r>
                        <m:r>
                          <m:rPr>
                            <m:nor/>
                          </m:rPr>
                          <a:rPr lang="en-US" sz="2400" dirty="0"/>
                          <m:t> </m:t>
                        </m:r>
                      </m:e>
                    </m:nary>
                    <m:r>
                      <a:rPr lang="en-US" sz="2400" b="0" i="1" smtClean="0">
                        <a:latin typeface="Cambria Math" panose="02040503050406030204" pitchFamily="18" charset="0"/>
                      </a:rPr>
                      <m:t> </m:t>
                    </m:r>
                  </m:oMath>
                </a14:m>
                <a:r>
                  <a:rPr lang="en-US" dirty="0" smtClean="0"/>
                  <a:t> </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r="-1777"/>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2992341" y="4301510"/>
            <a:ext cx="2433318" cy="1926091"/>
          </a:xfrm>
          <a:prstGeom prst="rect">
            <a:avLst/>
          </a:prstGeom>
        </p:spPr>
      </p:pic>
      <p:grpSp>
        <p:nvGrpSpPr>
          <p:cNvPr id="11" name="Group 10"/>
          <p:cNvGrpSpPr/>
          <p:nvPr/>
        </p:nvGrpSpPr>
        <p:grpSpPr>
          <a:xfrm>
            <a:off x="2973624" y="3866080"/>
            <a:ext cx="5056876" cy="2039525"/>
            <a:chOff x="2973624" y="3961495"/>
            <a:chExt cx="5056876" cy="2039525"/>
          </a:xfrm>
        </p:grpSpPr>
        <p:sp>
          <p:nvSpPr>
            <p:cNvPr id="6" name="Oval 5"/>
            <p:cNvSpPr/>
            <p:nvPr/>
          </p:nvSpPr>
          <p:spPr>
            <a:xfrm rot="2515546">
              <a:off x="2973624" y="4422512"/>
              <a:ext cx="2470750" cy="157850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027529" y="3961495"/>
              <a:ext cx="2002971" cy="1015663"/>
            </a:xfrm>
            <a:prstGeom prst="rect">
              <a:avLst/>
            </a:prstGeom>
            <a:noFill/>
          </p:spPr>
          <p:txBody>
            <a:bodyPr wrap="square" rtlCol="0">
              <a:spAutoFit/>
            </a:bodyPr>
            <a:lstStyle/>
            <a:p>
              <a:r>
                <a:rPr lang="en-US" sz="2000" i="1" dirty="0" smtClean="0">
                  <a:solidFill>
                    <a:srgbClr val="FF0000"/>
                  </a:solidFill>
                </a:rPr>
                <a:t>Decompose the training data into such units </a:t>
              </a:r>
              <a:endParaRPr lang="en-US" sz="2000" i="1" dirty="0">
                <a:solidFill>
                  <a:srgbClr val="FF0000"/>
                </a:solidFill>
              </a:endParaRPr>
            </a:p>
          </p:txBody>
        </p:sp>
        <p:cxnSp>
          <p:nvCxnSpPr>
            <p:cNvPr id="9" name="Straight Arrow Connector 8"/>
            <p:cNvCxnSpPr>
              <a:stCxn id="7" idx="1"/>
            </p:cNvCxnSpPr>
            <p:nvPr/>
          </p:nvCxnSpPr>
          <p:spPr>
            <a:xfrm flipH="1">
              <a:off x="5289228" y="4469327"/>
              <a:ext cx="738301" cy="50783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Slide Number Placeholder 9"/>
          <p:cNvSpPr>
            <a:spLocks noGrp="1"/>
          </p:cNvSpPr>
          <p:nvPr>
            <p:ph type="sldNum" sz="quarter" idx="12"/>
          </p:nvPr>
        </p:nvSpPr>
        <p:spPr/>
        <p:txBody>
          <a:bodyPr/>
          <a:lstStyle/>
          <a:p>
            <a:fld id="{1F659266-CC28-4756-A079-26437DFBC729}" type="slidenum">
              <a:rPr lang="en-US" smtClean="0"/>
              <a:t>56</a:t>
            </a:fld>
            <a:endParaRPr lang="en-US"/>
          </a:p>
        </p:txBody>
      </p:sp>
    </p:spTree>
    <p:extLst>
      <p:ext uri="{BB962C8B-B14F-4D97-AF65-F5344CB8AC3E}">
        <p14:creationId xmlns:p14="http://schemas.microsoft.com/office/powerpoint/2010/main" val="41833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estimation (Intuition)</a:t>
            </a:r>
            <a:endParaRPr lang="en-US" dirty="0"/>
          </a:p>
        </p:txBody>
      </p:sp>
      <p:sp>
        <p:nvSpPr>
          <p:cNvPr id="3" name="Content Placeholder 2"/>
          <p:cNvSpPr>
            <a:spLocks noGrp="1"/>
          </p:cNvSpPr>
          <p:nvPr>
            <p:ph idx="1"/>
          </p:nvPr>
        </p:nvSpPr>
        <p:spPr/>
        <p:txBody>
          <a:bodyPr>
            <a:normAutofit/>
          </a:bodyPr>
          <a:lstStyle/>
          <a:p>
            <a:r>
              <a:rPr lang="en-US" dirty="0" smtClean="0"/>
              <a:t>Essentially, training local classifiers using previous assigned tags as features</a:t>
            </a:r>
            <a:endParaRPr lang="en-US" dirty="0"/>
          </a:p>
        </p:txBody>
      </p:sp>
      <p:sp>
        <p:nvSpPr>
          <p:cNvPr id="10" name="Slide Number Placeholder 9"/>
          <p:cNvSpPr>
            <a:spLocks noGrp="1"/>
          </p:cNvSpPr>
          <p:nvPr>
            <p:ph type="sldNum" sz="quarter" idx="12"/>
          </p:nvPr>
        </p:nvSpPr>
        <p:spPr/>
        <p:txBody>
          <a:bodyPr/>
          <a:lstStyle/>
          <a:p>
            <a:fld id="{1F659266-CC28-4756-A079-26437DFBC729}" type="slidenum">
              <a:rPr lang="en-US" smtClean="0"/>
              <a:t>57</a:t>
            </a:fld>
            <a:endParaRPr lang="en-US"/>
          </a:p>
        </p:txBody>
      </p:sp>
      <p:pic>
        <p:nvPicPr>
          <p:cNvPr id="12" name="Picture 11"/>
          <p:cNvPicPr>
            <a:picLocks noChangeAspect="1"/>
          </p:cNvPicPr>
          <p:nvPr/>
        </p:nvPicPr>
        <p:blipFill>
          <a:blip r:embed="rId2"/>
          <a:stretch>
            <a:fillRect/>
          </a:stretch>
        </p:blipFill>
        <p:spPr>
          <a:xfrm>
            <a:off x="1626307" y="2881784"/>
            <a:ext cx="6315075" cy="2600325"/>
          </a:xfrm>
          <a:prstGeom prst="rect">
            <a:avLst/>
          </a:prstGeom>
        </p:spPr>
      </p:pic>
      <p:sp>
        <p:nvSpPr>
          <p:cNvPr id="13" name="Oval 12"/>
          <p:cNvSpPr/>
          <p:nvPr/>
        </p:nvSpPr>
        <p:spPr>
          <a:xfrm rot="2515546">
            <a:off x="1683262" y="2992148"/>
            <a:ext cx="3102429" cy="207593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2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about MEMMs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Emission features can go across multiple observations</a:t>
                </a:r>
              </a:p>
              <a:p>
                <a:pPr lvl="1"/>
                <a14:m>
                  <m:oMath xmlns:m="http://schemas.openxmlformats.org/officeDocument/2006/math">
                    <m:r>
                      <a:rPr lang="en-US" i="1">
                        <a:latin typeface="Cambria Math" panose="02040503050406030204" pitchFamily="18" charset="0"/>
                      </a:rPr>
                      <m:t>𝑓</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en-US" i="1" smtClean="0">
                        <a:latin typeface="Cambria Math" panose="02040503050406030204" pitchFamily="18" charset="0"/>
                      </a:rPr>
                      <m:t>≜</m:t>
                    </m:r>
                    <m:nary>
                      <m:naryPr>
                        <m:chr m:val="∑"/>
                        <m:supHide m:val="on"/>
                        <m:ctrlPr>
                          <a:rPr lang="en-US" i="1">
                            <a:latin typeface="Cambria Math" charset="0"/>
                          </a:rPr>
                        </m:ctrlPr>
                      </m:naryPr>
                      <m:sub>
                        <m:r>
                          <a:rPr lang="en-US" i="1">
                            <a:latin typeface="Cambria Math" panose="02040503050406030204" pitchFamily="18" charset="0"/>
                          </a:rPr>
                          <m:t>𝑘</m:t>
                        </m:r>
                      </m:sub>
                      <m:sup/>
                      <m:e>
                        <m:sSub>
                          <m:sSubPr>
                            <m:ctrlPr>
                              <a:rPr lang="en-US" i="1">
                                <a:latin typeface="Cambria Math" charset="0"/>
                              </a:rPr>
                            </m:ctrlPr>
                          </m:sSubPr>
                          <m:e>
                            <m:r>
                              <a:rPr lang="en-US" i="1">
                                <a:latin typeface="Cambria Math" panose="02040503050406030204" pitchFamily="18" charset="0"/>
                              </a:rPr>
                              <m:t>𝜆</m:t>
                            </m:r>
                          </m:e>
                          <m:sub>
                            <m:r>
                              <a:rPr lang="en-US" i="1">
                                <a:latin typeface="Cambria Math" panose="02040503050406030204" pitchFamily="18" charset="0"/>
                              </a:rPr>
                              <m:t>𝑘</m:t>
                            </m:r>
                          </m:sub>
                        </m:sSub>
                        <m:sSub>
                          <m:sSubPr>
                            <m:ctrlPr>
                              <a:rPr lang="en-US" i="1">
                                <a:latin typeface="Cambria Math" charset="0"/>
                              </a:rPr>
                            </m:ctrlPr>
                          </m:sSubPr>
                          <m:e>
                            <m:r>
                              <a:rPr lang="en-US" i="1">
                                <a:latin typeface="Cambria Math" panose="02040503050406030204" pitchFamily="18" charset="0"/>
                              </a:rPr>
                              <m:t>𝑓</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r>
                          <a:rPr lang="en-US" b="1" i="1" smtClean="0">
                            <a:latin typeface="Cambria Math" panose="02040503050406030204" pitchFamily="18" charset="0"/>
                          </a:rPr>
                          <m:t>𝒘</m:t>
                        </m:r>
                        <m:r>
                          <a:rPr lang="en-US" i="1">
                            <a:latin typeface="Cambria Math" panose="02040503050406030204" pitchFamily="18" charset="0"/>
                          </a:rPr>
                          <m:t>)</m:t>
                        </m:r>
                      </m:e>
                    </m:nary>
                  </m:oMath>
                </a14:m>
                <a:endParaRPr lang="en-US" dirty="0" smtClean="0"/>
              </a:p>
              <a:p>
                <a:pPr lvl="1"/>
                <a:r>
                  <a:rPr lang="en-US" dirty="0" smtClean="0"/>
                  <a:t>Especially useful for shallow parsing and NER tasks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686605" y="3852414"/>
            <a:ext cx="6315075" cy="2600325"/>
          </a:xfrm>
          <a:prstGeom prst="rect">
            <a:avLst/>
          </a:prstGeom>
        </p:spPr>
      </p:pic>
      <p:grpSp>
        <p:nvGrpSpPr>
          <p:cNvPr id="10" name="Group 9"/>
          <p:cNvGrpSpPr/>
          <p:nvPr/>
        </p:nvGrpSpPr>
        <p:grpSpPr>
          <a:xfrm>
            <a:off x="2242458" y="4669975"/>
            <a:ext cx="4669972" cy="751113"/>
            <a:chOff x="2242458" y="4669975"/>
            <a:chExt cx="4669972" cy="751113"/>
          </a:xfrm>
        </p:grpSpPr>
        <p:cxnSp>
          <p:nvCxnSpPr>
            <p:cNvPr id="6" name="Straight Arrow Connector 5"/>
            <p:cNvCxnSpPr/>
            <p:nvPr/>
          </p:nvCxnSpPr>
          <p:spPr>
            <a:xfrm flipV="1">
              <a:off x="2242458" y="4669975"/>
              <a:ext cx="1175657" cy="7511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4191002" y="4669976"/>
              <a:ext cx="1121228" cy="75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202226" y="4669975"/>
              <a:ext cx="2710204" cy="75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Slide Number Placeholder 8"/>
          <p:cNvSpPr>
            <a:spLocks noGrp="1"/>
          </p:cNvSpPr>
          <p:nvPr>
            <p:ph type="sldNum" sz="quarter" idx="12"/>
          </p:nvPr>
        </p:nvSpPr>
        <p:spPr/>
        <p:txBody>
          <a:bodyPr/>
          <a:lstStyle/>
          <a:p>
            <a:fld id="{1F659266-CC28-4756-A079-26437DFBC729}" type="slidenum">
              <a:rPr lang="en-US" smtClean="0"/>
              <a:t>58</a:t>
            </a:fld>
            <a:endParaRPr lang="en-US"/>
          </a:p>
        </p:txBody>
      </p:sp>
    </p:spTree>
    <p:extLst>
      <p:ext uri="{BB962C8B-B14F-4D97-AF65-F5344CB8AC3E}">
        <p14:creationId xmlns:p14="http://schemas.microsoft.com/office/powerpoint/2010/main" val="55914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biased problem</a:t>
            </a:r>
          </a:p>
        </p:txBody>
      </p:sp>
      <p:sp>
        <p:nvSpPr>
          <p:cNvPr id="3" name="Content Placeholder 2"/>
          <p:cNvSpPr>
            <a:spLocks noGrp="1"/>
          </p:cNvSpPr>
          <p:nvPr>
            <p:ph idx="1"/>
          </p:nvPr>
        </p:nvSpPr>
        <p:spPr/>
        <p:txBody>
          <a:bodyPr>
            <a:normAutofit/>
          </a:bodyPr>
          <a:lstStyle/>
          <a:p>
            <a:r>
              <a:rPr lang="en-US" sz="2600" dirty="0" smtClean="0"/>
              <a:t>Consider the following tag sequences as the training data</a:t>
            </a:r>
            <a:r>
              <a:rPr lang="en-US" sz="2600" dirty="0">
                <a:solidFill>
                  <a:srgbClr val="3C58AD"/>
                </a:solidFill>
              </a:rPr>
              <a:t/>
            </a:r>
            <a:br>
              <a:rPr lang="en-US" sz="2600" dirty="0">
                <a:solidFill>
                  <a:srgbClr val="3C58AD"/>
                </a:solidFill>
              </a:rPr>
            </a:br>
            <a:r>
              <a:rPr lang="en-US" sz="2600" dirty="0" smtClean="0"/>
              <a:t>Thomas/</a:t>
            </a:r>
            <a:r>
              <a:rPr lang="en-US" sz="2600" dirty="0" smtClean="0">
                <a:solidFill>
                  <a:srgbClr val="3C58AD"/>
                </a:solidFill>
              </a:rPr>
              <a:t>B-PER </a:t>
            </a:r>
            <a:r>
              <a:rPr lang="en-US" sz="2600" dirty="0" smtClean="0"/>
              <a:t>Jefferson/</a:t>
            </a:r>
            <a:r>
              <a:rPr lang="en-US" sz="2600" dirty="0" smtClean="0">
                <a:solidFill>
                  <a:srgbClr val="3C58AD"/>
                </a:solidFill>
              </a:rPr>
              <a:t>I-PER </a:t>
            </a:r>
            <a:br>
              <a:rPr lang="en-US" sz="2600" dirty="0" smtClean="0">
                <a:solidFill>
                  <a:srgbClr val="3C58AD"/>
                </a:solidFill>
              </a:rPr>
            </a:br>
            <a:r>
              <a:rPr lang="en-US" sz="2600" dirty="0" smtClean="0"/>
              <a:t>Thomas/</a:t>
            </a:r>
            <a:r>
              <a:rPr lang="en-US" sz="2600" dirty="0" smtClean="0">
                <a:solidFill>
                  <a:srgbClr val="3C58AD"/>
                </a:solidFill>
              </a:rPr>
              <a:t>B-LOC </a:t>
            </a:r>
            <a:r>
              <a:rPr lang="en-US" sz="2600" dirty="0" smtClean="0"/>
              <a:t>Hall/</a:t>
            </a:r>
            <a:r>
              <a:rPr lang="en-US" sz="2600" dirty="0" smtClean="0">
                <a:solidFill>
                  <a:srgbClr val="3C58AD"/>
                </a:solidFill>
              </a:rPr>
              <a:t>I-LOC</a:t>
            </a:r>
          </a:p>
        </p:txBody>
      </p:sp>
      <p:sp>
        <p:nvSpPr>
          <p:cNvPr id="5" name="Slide Number Placeholder 4"/>
          <p:cNvSpPr>
            <a:spLocks noGrp="1"/>
          </p:cNvSpPr>
          <p:nvPr>
            <p:ph type="sldNum" sz="quarter" idx="12"/>
          </p:nvPr>
        </p:nvSpPr>
        <p:spPr/>
        <p:txBody>
          <a:bodyPr/>
          <a:lstStyle/>
          <a:p>
            <a:fld id="{5E6A3C3A-A029-4573-BC04-5DA27903A743}" type="slidenum">
              <a:rPr lang="en-US" smtClean="0"/>
              <a:t>59</a:t>
            </a:fld>
            <a:endParaRPr lang="en-US" dirty="0"/>
          </a:p>
        </p:txBody>
      </p:sp>
      <p:grpSp>
        <p:nvGrpSpPr>
          <p:cNvPr id="19" name="Group 18"/>
          <p:cNvGrpSpPr/>
          <p:nvPr/>
        </p:nvGrpSpPr>
        <p:grpSpPr>
          <a:xfrm>
            <a:off x="2388870" y="3586480"/>
            <a:ext cx="4366260" cy="2090892"/>
            <a:chOff x="3340086" y="1805983"/>
            <a:chExt cx="5346714" cy="3434509"/>
          </a:xfrm>
        </p:grpSpPr>
        <p:sp>
          <p:nvSpPr>
            <p:cNvPr id="6" name="Oval 5"/>
            <p:cNvSpPr/>
            <p:nvPr/>
          </p:nvSpPr>
          <p:spPr>
            <a:xfrm>
              <a:off x="3340086" y="2927509"/>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other</a:t>
              </a:r>
              <a:endParaRPr lang="en-US" dirty="0"/>
            </a:p>
          </p:txBody>
        </p:sp>
        <p:sp>
          <p:nvSpPr>
            <p:cNvPr id="7" name="Oval 6"/>
            <p:cNvSpPr/>
            <p:nvPr/>
          </p:nvSpPr>
          <p:spPr>
            <a:xfrm>
              <a:off x="5232630" y="3987023"/>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B-LOC</a:t>
              </a:r>
              <a:endParaRPr lang="en-US" dirty="0"/>
            </a:p>
          </p:txBody>
        </p:sp>
        <p:sp>
          <p:nvSpPr>
            <p:cNvPr id="8" name="Oval 7"/>
            <p:cNvSpPr/>
            <p:nvPr/>
          </p:nvSpPr>
          <p:spPr>
            <a:xfrm>
              <a:off x="7367260" y="3883782"/>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E-LOC</a:t>
              </a:r>
              <a:endParaRPr lang="en-US" dirty="0"/>
            </a:p>
          </p:txBody>
        </p:sp>
        <p:sp>
          <p:nvSpPr>
            <p:cNvPr id="9" name="Oval 8"/>
            <p:cNvSpPr/>
            <p:nvPr/>
          </p:nvSpPr>
          <p:spPr>
            <a:xfrm>
              <a:off x="523263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B-PER</a:t>
              </a:r>
              <a:endParaRPr lang="en-US" sz="1600" dirty="0"/>
            </a:p>
          </p:txBody>
        </p:sp>
        <p:sp>
          <p:nvSpPr>
            <p:cNvPr id="10" name="Oval 9"/>
            <p:cNvSpPr/>
            <p:nvPr/>
          </p:nvSpPr>
          <p:spPr>
            <a:xfrm>
              <a:off x="736726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E-PER</a:t>
              </a:r>
              <a:endParaRPr lang="en-US" sz="1600" dirty="0"/>
            </a:p>
          </p:txBody>
        </p:sp>
        <p:cxnSp>
          <p:nvCxnSpPr>
            <p:cNvPr id="11" name="Straight Arrow Connector 10"/>
            <p:cNvCxnSpPr>
              <a:stCxn id="8" idx="7"/>
            </p:cNvCxnSpPr>
            <p:nvPr/>
          </p:nvCxnSpPr>
          <p:spPr>
            <a:xfrm rot="5400000" flipH="1" flipV="1">
              <a:off x="4613411" y="2491856"/>
              <a:ext cx="472193" cy="766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1" idx="6"/>
            </p:cNvCxnSpPr>
            <p:nvPr/>
          </p:nvCxnSpPr>
          <p:spPr>
            <a:xfrm flipV="1">
              <a:off x="6552170" y="2424473"/>
              <a:ext cx="815090" cy="8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5"/>
            </p:cNvCxnSpPr>
            <p:nvPr/>
          </p:nvCxnSpPr>
          <p:spPr>
            <a:xfrm rot="16200000" flipH="1">
              <a:off x="4629903" y="3833892"/>
              <a:ext cx="439208" cy="76624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6552170" y="4634536"/>
              <a:ext cx="815090" cy="16493"/>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10" idx="4"/>
              <a:endCxn id="8" idx="4"/>
            </p:cNvCxnSpPr>
            <p:nvPr/>
          </p:nvCxnSpPr>
          <p:spPr>
            <a:xfrm rot="5400000" flipH="1">
              <a:off x="5535306" y="2645528"/>
              <a:ext cx="956273" cy="4027174"/>
            </a:xfrm>
            <a:prstGeom prst="bentConnector3">
              <a:avLst>
                <a:gd name="adj1" fmla="val -38565"/>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0"/>
            </p:cNvCxnSpPr>
            <p:nvPr/>
          </p:nvCxnSpPr>
          <p:spPr>
            <a:xfrm rot="16200000" flipH="1" flipV="1">
              <a:off x="5452680" y="353158"/>
              <a:ext cx="1121525" cy="4027175"/>
            </a:xfrm>
            <a:prstGeom prst="bentConnector4">
              <a:avLst>
                <a:gd name="adj1" fmla="val -20383"/>
                <a:gd name="adj2" fmla="val 100172"/>
              </a:avLst>
            </a:prstGeom>
            <a:ln w="57150">
              <a:tailEnd type="arrow"/>
            </a:ln>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a:off x="4585402" y="3381067"/>
              <a:ext cx="566302" cy="629484"/>
            </a:xfrm>
            <a:custGeom>
              <a:avLst/>
              <a:gdLst>
                <a:gd name="connsiteX0" fmla="*/ 0 w 566302"/>
                <a:gd name="connsiteY0" fmla="*/ 404079 h 629484"/>
                <a:gd name="connsiteX1" fmla="*/ 288649 w 566302"/>
                <a:gd name="connsiteY1" fmla="*/ 610242 h 629484"/>
                <a:gd name="connsiteX2" fmla="*/ 560804 w 566302"/>
                <a:gd name="connsiteY2" fmla="*/ 288628 h 629484"/>
                <a:gd name="connsiteX3" fmla="*/ 255660 w 566302"/>
                <a:gd name="connsiteY3" fmla="*/ 0 h 629484"/>
                <a:gd name="connsiteX4" fmla="*/ 255660 w 566302"/>
                <a:gd name="connsiteY4" fmla="*/ 0 h 62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02" h="629484">
                  <a:moveTo>
                    <a:pt x="0" y="404079"/>
                  </a:moveTo>
                  <a:cubicBezTo>
                    <a:pt x="97591" y="516781"/>
                    <a:pt x="195182" y="629484"/>
                    <a:pt x="288649" y="610242"/>
                  </a:cubicBezTo>
                  <a:cubicBezTo>
                    <a:pt x="382116" y="591000"/>
                    <a:pt x="566302" y="390335"/>
                    <a:pt x="560804" y="288628"/>
                  </a:cubicBezTo>
                  <a:cubicBezTo>
                    <a:pt x="555306" y="186921"/>
                    <a:pt x="255660" y="0"/>
                    <a:pt x="255660" y="0"/>
                  </a:cubicBezTo>
                  <a:lnTo>
                    <a:pt x="255660" y="0"/>
                  </a:lnTo>
                </a:path>
              </a:pathLst>
            </a:custGeom>
            <a:noFill/>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p:cNvCxnSpPr>
              <a:endCxn id="8" idx="6"/>
            </p:cNvCxnSpPr>
            <p:nvPr/>
          </p:nvCxnSpPr>
          <p:spPr>
            <a:xfrm flipH="1">
              <a:off x="4659626" y="3381067"/>
              <a:ext cx="181436" cy="17317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32908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58"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FF0000"/>
              </a:solidFill>
            </a:endParaRPr>
          </a:p>
          <a:p>
            <a:pPr marL="219743" indent="0">
              <a:buNone/>
            </a:pPr>
            <a:endParaRPr lang="en-US" sz="2400" dirty="0">
              <a:solidFill>
                <a:srgbClr val="FF0000"/>
              </a:solidFill>
            </a:endParaRPr>
          </a:p>
          <a:p>
            <a:pPr marL="219743" indent="0">
              <a:buNone/>
            </a:pPr>
            <a:r>
              <a:rPr lang="en-US" sz="2400" dirty="0">
                <a:solidFill>
                  <a:srgbClr val="FF0000"/>
                </a:solidFill>
              </a:rPr>
              <a:t>U.S.    </a:t>
            </a:r>
            <a:r>
              <a:rPr lang="en-US" sz="2400" dirty="0">
                <a:solidFill>
                  <a:srgbClr val="008000"/>
                </a:solidFill>
              </a:rPr>
              <a:t>intelligence</a:t>
            </a:r>
            <a:r>
              <a:rPr lang="en-US" sz="2400" dirty="0"/>
              <a:t>    </a:t>
            </a:r>
            <a:r>
              <a:rPr lang="en-US" sz="2400" dirty="0">
                <a:solidFill>
                  <a:schemeClr val="tx2">
                    <a:lumMod val="60000"/>
                    <a:lumOff val="40000"/>
                  </a:schemeClr>
                </a:solidFill>
              </a:rPr>
              <a:t>officials</a:t>
            </a:r>
            <a:r>
              <a:rPr lang="en-US" sz="2400" dirty="0"/>
              <a:t>    now    believe    </a:t>
            </a:r>
            <a:r>
              <a:rPr lang="en-US" sz="2400" dirty="0">
                <a:solidFill>
                  <a:srgbClr val="FF0000"/>
                </a:solidFill>
              </a:rPr>
              <a:t>North  Korea</a:t>
            </a:r>
            <a:r>
              <a:rPr lang="en-US" sz="2400" dirty="0"/>
              <a:t>    </a:t>
            </a:r>
            <a:endParaRPr lang="en-US" sz="2400" dirty="0" smtClean="0"/>
          </a:p>
          <a:p>
            <a:pPr marL="219743" indent="0">
              <a:buNone/>
            </a:pPr>
            <a:endParaRPr lang="en-US" sz="2400" dirty="0"/>
          </a:p>
          <a:p>
            <a:pPr marL="219743" indent="0">
              <a:buNone/>
            </a:pPr>
            <a:r>
              <a:rPr lang="en-US" sz="2400" dirty="0" smtClean="0"/>
              <a:t>is    </a:t>
            </a:r>
            <a:r>
              <a:rPr lang="en-US" sz="2400" dirty="0"/>
              <a:t>developing    the    </a:t>
            </a:r>
            <a:r>
              <a:rPr lang="en-US" sz="2400" dirty="0" smtClean="0"/>
              <a:t>technology    </a:t>
            </a:r>
            <a:r>
              <a:rPr lang="en-US" sz="2400" dirty="0"/>
              <a:t>to    make    nuclear    </a:t>
            </a:r>
            <a:endParaRPr lang="en-US" sz="2400" dirty="0" smtClean="0"/>
          </a:p>
          <a:p>
            <a:pPr marL="219743" indent="0">
              <a:buNone/>
            </a:pPr>
            <a:endParaRPr lang="en-US" sz="2400" dirty="0">
              <a:solidFill>
                <a:schemeClr val="accent4"/>
              </a:solidFill>
            </a:endParaRPr>
          </a:p>
          <a:p>
            <a:pPr marL="219743" indent="0">
              <a:buNone/>
            </a:pPr>
            <a:r>
              <a:rPr lang="en-US" sz="2400" dirty="0" smtClean="0">
                <a:solidFill>
                  <a:schemeClr val="accent4"/>
                </a:solidFill>
              </a:rPr>
              <a:t>warheads</a:t>
            </a:r>
            <a:r>
              <a:rPr lang="en-US" sz="2400" dirty="0" smtClean="0"/>
              <a:t>    </a:t>
            </a:r>
            <a:r>
              <a:rPr lang="en-US" sz="2400" dirty="0"/>
              <a:t>small    enough    to    fit    atop    the    </a:t>
            </a:r>
            <a:r>
              <a:rPr lang="en-US" sz="2400" dirty="0" smtClean="0">
                <a:solidFill>
                  <a:schemeClr val="accent6">
                    <a:lumMod val="75000"/>
                  </a:schemeClr>
                </a:solidFill>
              </a:rPr>
              <a:t>country</a:t>
            </a:r>
            <a:r>
              <a:rPr lang="en-US" sz="2400" dirty="0" smtClean="0"/>
              <a:t>    </a:t>
            </a:r>
            <a:r>
              <a:rPr lang="en-US" sz="2400" dirty="0"/>
              <a:t>'s    </a:t>
            </a:r>
            <a:endParaRPr lang="en-US" sz="2400" dirty="0" smtClean="0"/>
          </a:p>
          <a:p>
            <a:pPr marL="219743" indent="0">
              <a:buNone/>
            </a:pPr>
            <a:endParaRPr lang="en-US" sz="2400" dirty="0"/>
          </a:p>
          <a:p>
            <a:pPr marL="219743" indent="0">
              <a:buNone/>
            </a:pPr>
            <a:r>
              <a:rPr lang="en-US" sz="2400" dirty="0" smtClean="0"/>
              <a:t>growing    </a:t>
            </a:r>
            <a:r>
              <a:rPr lang="en-US" sz="2400" dirty="0">
                <a:solidFill>
                  <a:schemeClr val="accent4"/>
                </a:solidFill>
              </a:rPr>
              <a:t>arsenal</a:t>
            </a:r>
            <a:r>
              <a:rPr lang="en-US" sz="2400" dirty="0"/>
              <a:t>    of    </a:t>
            </a:r>
            <a:r>
              <a:rPr lang="en-US" sz="2400" dirty="0">
                <a:solidFill>
                  <a:schemeClr val="accent4"/>
                </a:solidFill>
              </a:rPr>
              <a:t>missiles</a:t>
            </a:r>
            <a:r>
              <a:rPr lang="en-US" sz="2400" dirty="0"/>
              <a:t>    potentially    putting    </a:t>
            </a:r>
            <a:endParaRPr lang="en-US" sz="2400" dirty="0" smtClean="0"/>
          </a:p>
          <a:p>
            <a:pPr marL="219743" indent="0">
              <a:buNone/>
            </a:pPr>
            <a:endParaRPr lang="en-US" sz="2400" dirty="0">
              <a:solidFill>
                <a:srgbClr val="FF0000"/>
              </a:solidFill>
            </a:endParaRPr>
          </a:p>
          <a:p>
            <a:pPr marL="219743" indent="0">
              <a:buNone/>
            </a:pPr>
            <a:r>
              <a:rPr lang="en-US" sz="2400" dirty="0" smtClean="0">
                <a:solidFill>
                  <a:srgbClr val="FF0000"/>
                </a:solidFill>
              </a:rPr>
              <a:t>Tokyo</a:t>
            </a:r>
            <a:r>
              <a:rPr lang="en-US" sz="2400" dirty="0" smtClean="0"/>
              <a:t>    </a:t>
            </a:r>
            <a:r>
              <a:rPr lang="en-US" sz="2400" dirty="0"/>
              <a:t>and    </a:t>
            </a:r>
            <a:r>
              <a:rPr lang="en-US" sz="2400" dirty="0" smtClean="0">
                <a:solidFill>
                  <a:srgbClr val="FF0000"/>
                </a:solidFill>
              </a:rPr>
              <a:t>U.S</a:t>
            </a:r>
            <a:r>
              <a:rPr lang="en-US" sz="2400" dirty="0">
                <a:solidFill>
                  <a:srgbClr val="FF0000"/>
                </a:solidFill>
              </a:rPr>
              <a:t>.</a:t>
            </a:r>
            <a:r>
              <a:rPr lang="en-US" sz="2400" dirty="0"/>
              <a:t>    </a:t>
            </a:r>
            <a:r>
              <a:rPr lang="en-US" sz="2400" dirty="0">
                <a:solidFill>
                  <a:schemeClr val="accent1"/>
                </a:solidFill>
              </a:rPr>
              <a:t>troops</a:t>
            </a:r>
            <a:r>
              <a:rPr lang="en-US" sz="2400" dirty="0"/>
              <a:t>    based    in    </a:t>
            </a:r>
            <a:r>
              <a:rPr lang="en-US" sz="2400" dirty="0">
                <a:solidFill>
                  <a:srgbClr val="FF0000"/>
                </a:solidFill>
              </a:rPr>
              <a:t>Japan</a:t>
            </a:r>
            <a:r>
              <a:rPr lang="en-US" sz="2400" dirty="0"/>
              <a:t>    at    risk    ,    </a:t>
            </a:r>
            <a:endParaRPr lang="en-US" sz="2400" dirty="0" smtClean="0"/>
          </a:p>
          <a:p>
            <a:pPr marL="219743" indent="0">
              <a:buNone/>
            </a:pPr>
            <a:endParaRPr lang="en-US" sz="2400" dirty="0"/>
          </a:p>
          <a:p>
            <a:pPr marL="219743" indent="0">
              <a:buNone/>
            </a:pPr>
            <a:r>
              <a:rPr lang="en-US" sz="2400" dirty="0" smtClean="0"/>
              <a:t>according    </a:t>
            </a:r>
            <a:r>
              <a:rPr lang="en-US" sz="2400" dirty="0"/>
              <a:t>to    </a:t>
            </a:r>
            <a:r>
              <a:rPr lang="en-US" sz="2400" dirty="0">
                <a:solidFill>
                  <a:schemeClr val="accent1"/>
                </a:solidFill>
              </a:rPr>
              <a:t>officials</a:t>
            </a:r>
            <a:r>
              <a:rPr lang="en-US" sz="2400" dirty="0"/>
              <a:t>    </a:t>
            </a:r>
            <a:r>
              <a:rPr lang="en-US" sz="2400" dirty="0">
                <a:solidFill>
                  <a:srgbClr val="0000FF"/>
                </a:solidFill>
              </a:rPr>
              <a:t>who</a:t>
            </a:r>
            <a:r>
              <a:rPr lang="en-US" sz="2400" dirty="0"/>
              <a:t>    </a:t>
            </a:r>
            <a:r>
              <a:rPr lang="en-US" sz="2400" dirty="0" smtClean="0"/>
              <a:t>have    </a:t>
            </a:r>
            <a:r>
              <a:rPr lang="en-US" sz="2400" dirty="0"/>
              <a:t>received    the    </a:t>
            </a:r>
            <a:r>
              <a:rPr lang="en-US" sz="2400" dirty="0">
                <a:solidFill>
                  <a:srgbClr val="008000"/>
                </a:solidFill>
              </a:rPr>
              <a:t>intelligence</a:t>
            </a:r>
            <a:r>
              <a:rPr lang="en-US" sz="2400" dirty="0"/>
              <a:t>    reports    .</a:t>
            </a:r>
          </a:p>
        </p:txBody>
      </p:sp>
      <p:sp>
        <p:nvSpPr>
          <p:cNvPr id="2" name="Slide Number Placeholder 1"/>
          <p:cNvSpPr>
            <a:spLocks noGrp="1"/>
          </p:cNvSpPr>
          <p:nvPr>
            <p:ph type="sldNum" sz="quarter" idx="12"/>
          </p:nvPr>
        </p:nvSpPr>
        <p:spPr/>
        <p:txBody>
          <a:bodyPr/>
          <a:lstStyle/>
          <a:p>
            <a:fld id="{E216AE2C-6153-E049-95F5-80F0548C7BC8}" type="slidenum">
              <a:rPr lang="en-US" smtClean="0"/>
              <a:t>6</a:t>
            </a:fld>
            <a:endParaRPr lang="en-US"/>
          </a:p>
        </p:txBody>
      </p:sp>
    </p:spTree>
    <p:extLst>
      <p:ext uri="{BB962C8B-B14F-4D97-AF65-F5344CB8AC3E}">
        <p14:creationId xmlns:p14="http://schemas.microsoft.com/office/powerpoint/2010/main" val="12207857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 biased problem</a:t>
            </a:r>
            <a:endParaRPr lang="en-US" dirty="0"/>
          </a:p>
        </p:txBody>
      </p:sp>
      <p:sp>
        <p:nvSpPr>
          <p:cNvPr id="3" name="Content Placeholder 2"/>
          <p:cNvSpPr>
            <a:spLocks noGrp="1"/>
          </p:cNvSpPr>
          <p:nvPr>
            <p:ph idx="1"/>
          </p:nvPr>
        </p:nvSpPr>
        <p:spPr/>
        <p:txBody>
          <a:bodyPr>
            <a:normAutofit/>
          </a:bodyPr>
          <a:lstStyle/>
          <a:p>
            <a:r>
              <a:rPr lang="en-US" dirty="0"/>
              <a:t>Thomas/</a:t>
            </a:r>
            <a:r>
              <a:rPr lang="en-US" dirty="0">
                <a:solidFill>
                  <a:srgbClr val="3C58AD"/>
                </a:solidFill>
              </a:rPr>
              <a:t>B-PER </a:t>
            </a:r>
            <a:r>
              <a:rPr lang="en-US" dirty="0"/>
              <a:t>Jefferson/</a:t>
            </a:r>
            <a:r>
              <a:rPr lang="en-US" dirty="0">
                <a:solidFill>
                  <a:srgbClr val="3C58AD"/>
                </a:solidFill>
              </a:rPr>
              <a:t>I-PER </a:t>
            </a:r>
            <a:br>
              <a:rPr lang="en-US" dirty="0">
                <a:solidFill>
                  <a:srgbClr val="3C58AD"/>
                </a:solidFill>
              </a:rPr>
            </a:br>
            <a:r>
              <a:rPr lang="en-US" dirty="0"/>
              <a:t>Thomas/</a:t>
            </a:r>
            <a:r>
              <a:rPr lang="en-US" dirty="0">
                <a:solidFill>
                  <a:srgbClr val="3C58AD"/>
                </a:solidFill>
              </a:rPr>
              <a:t>B-LOC </a:t>
            </a:r>
            <a:r>
              <a:rPr lang="en-US" dirty="0"/>
              <a:t>Hall/</a:t>
            </a:r>
            <a:r>
              <a:rPr lang="en-US" dirty="0">
                <a:solidFill>
                  <a:srgbClr val="3C58AD"/>
                </a:solidFill>
              </a:rPr>
              <a:t>I-LOC</a:t>
            </a:r>
          </a:p>
          <a:p>
            <a:r>
              <a:rPr lang="en-US" dirty="0" smtClean="0">
                <a:solidFill>
                  <a:srgbClr val="3C58AD"/>
                </a:solidFill>
              </a:rPr>
              <a:t>MEMM:</a:t>
            </a:r>
            <a:endParaRPr lang="en-US" dirty="0">
              <a:solidFill>
                <a:srgbClr val="3C58AD"/>
              </a:solidFill>
            </a:endParaRPr>
          </a:p>
          <a:p>
            <a:pPr marL="0" indent="0">
              <a:buNone/>
            </a:pPr>
            <a:r>
              <a:rPr lang="en-US" sz="2200" dirty="0" smtClean="0">
                <a:solidFill>
                  <a:srgbClr val="3C58AD"/>
                </a:solidFill>
              </a:rPr>
              <a:t>P(</a:t>
            </a:r>
            <a:r>
              <a:rPr lang="en-US" sz="2200" dirty="0" err="1" smtClean="0">
                <a:solidFill>
                  <a:srgbClr val="3C58AD"/>
                </a:solidFill>
              </a:rPr>
              <a:t>B-PER|Thomas,other</a:t>
            </a:r>
            <a:r>
              <a:rPr lang="en-US" sz="2200" dirty="0" smtClean="0">
                <a:solidFill>
                  <a:srgbClr val="3C58AD"/>
                </a:solidFill>
              </a:rPr>
              <a:t>)= ½ </a:t>
            </a:r>
          </a:p>
          <a:p>
            <a:pPr marL="0" indent="0">
              <a:buNone/>
            </a:pPr>
            <a:r>
              <a:rPr lang="en-US" sz="2200" dirty="0" smtClean="0">
                <a:solidFill>
                  <a:srgbClr val="3C58AD"/>
                </a:solidFill>
              </a:rPr>
              <a:t>P(</a:t>
            </a:r>
            <a:r>
              <a:rPr lang="en-US" sz="2200" dirty="0" err="1" smtClean="0">
                <a:solidFill>
                  <a:srgbClr val="3C58AD"/>
                </a:solidFill>
              </a:rPr>
              <a:t>B-LOC|Thomas,other</a:t>
            </a:r>
            <a:r>
              <a:rPr lang="en-US" sz="2200" dirty="0" smtClean="0">
                <a:solidFill>
                  <a:srgbClr val="3C58AD"/>
                </a:solidFill>
              </a:rPr>
              <a:t>)= ½</a:t>
            </a:r>
          </a:p>
          <a:p>
            <a:pPr marL="0" indent="0">
              <a:buNone/>
            </a:pPr>
            <a:r>
              <a:rPr lang="en-US" sz="2200" dirty="0" smtClean="0">
                <a:solidFill>
                  <a:srgbClr val="3C58AD"/>
                </a:solidFill>
              </a:rPr>
              <a:t>P(</a:t>
            </a:r>
            <a:r>
              <a:rPr lang="en-US" sz="2200" dirty="0" err="1" smtClean="0">
                <a:solidFill>
                  <a:srgbClr val="3C58AD"/>
                </a:solidFill>
              </a:rPr>
              <a:t>I-PER|Jefferson</a:t>
            </a:r>
            <a:r>
              <a:rPr lang="en-US" sz="2200" dirty="0" smtClean="0">
                <a:solidFill>
                  <a:srgbClr val="3C58AD"/>
                </a:solidFill>
              </a:rPr>
              <a:t>, B-PER)=1</a:t>
            </a:r>
          </a:p>
          <a:p>
            <a:pPr marL="0" indent="0">
              <a:buNone/>
            </a:pPr>
            <a:r>
              <a:rPr lang="en-US" sz="2200" dirty="0" smtClean="0">
                <a:solidFill>
                  <a:srgbClr val="3C58AD"/>
                </a:solidFill>
              </a:rPr>
              <a:t>P(</a:t>
            </a:r>
            <a:r>
              <a:rPr lang="en-US" sz="2200" dirty="0" err="1" smtClean="0">
                <a:solidFill>
                  <a:srgbClr val="3C58AD"/>
                </a:solidFill>
              </a:rPr>
              <a:t>I-LOC|Jefferson</a:t>
            </a:r>
            <a:r>
              <a:rPr lang="en-US" sz="2200" dirty="0" smtClean="0">
                <a:solidFill>
                  <a:srgbClr val="3C58AD"/>
                </a:solidFill>
              </a:rPr>
              <a:t>, B-LOC)=</a:t>
            </a:r>
            <a:r>
              <a:rPr lang="en-US" sz="2200" dirty="0">
                <a:solidFill>
                  <a:srgbClr val="3C58AD"/>
                </a:solidFill>
              </a:rPr>
              <a:t>1</a:t>
            </a:r>
            <a:r>
              <a:rPr lang="en-US" sz="2200" dirty="0" smtClean="0">
                <a:solidFill>
                  <a:srgbClr val="3C58AD"/>
                </a:solidFill>
              </a:rPr>
              <a:t>  </a:t>
            </a:r>
          </a:p>
        </p:txBody>
      </p:sp>
      <p:sp>
        <p:nvSpPr>
          <p:cNvPr id="5" name="Slide Number Placeholder 4"/>
          <p:cNvSpPr>
            <a:spLocks noGrp="1"/>
          </p:cNvSpPr>
          <p:nvPr>
            <p:ph type="sldNum" sz="quarter" idx="12"/>
          </p:nvPr>
        </p:nvSpPr>
        <p:spPr/>
        <p:txBody>
          <a:bodyPr/>
          <a:lstStyle/>
          <a:p>
            <a:fld id="{5E6A3C3A-A029-4573-BC04-5DA27903A743}" type="slidenum">
              <a:rPr lang="en-US" smtClean="0"/>
              <a:t>60</a:t>
            </a:fld>
            <a:endParaRPr lang="en-US" dirty="0"/>
          </a:p>
        </p:txBody>
      </p:sp>
      <p:grpSp>
        <p:nvGrpSpPr>
          <p:cNvPr id="6" name="Group 5"/>
          <p:cNvGrpSpPr/>
          <p:nvPr/>
        </p:nvGrpSpPr>
        <p:grpSpPr>
          <a:xfrm>
            <a:off x="4572000" y="3595034"/>
            <a:ext cx="4366260" cy="2090892"/>
            <a:chOff x="3340086" y="1805983"/>
            <a:chExt cx="5346714" cy="3434509"/>
          </a:xfrm>
        </p:grpSpPr>
        <p:sp>
          <p:nvSpPr>
            <p:cNvPr id="7" name="Oval 6"/>
            <p:cNvSpPr/>
            <p:nvPr/>
          </p:nvSpPr>
          <p:spPr>
            <a:xfrm>
              <a:off x="3340086" y="2927509"/>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other</a:t>
              </a:r>
              <a:endParaRPr lang="en-US" dirty="0"/>
            </a:p>
          </p:txBody>
        </p:sp>
        <p:sp>
          <p:nvSpPr>
            <p:cNvPr id="8" name="Oval 7"/>
            <p:cNvSpPr/>
            <p:nvPr/>
          </p:nvSpPr>
          <p:spPr>
            <a:xfrm>
              <a:off x="5232630" y="3987023"/>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B-LOC</a:t>
              </a:r>
              <a:endParaRPr lang="en-US" dirty="0"/>
            </a:p>
          </p:txBody>
        </p:sp>
        <p:sp>
          <p:nvSpPr>
            <p:cNvPr id="9" name="Oval 8"/>
            <p:cNvSpPr/>
            <p:nvPr/>
          </p:nvSpPr>
          <p:spPr>
            <a:xfrm>
              <a:off x="7367260" y="3883782"/>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E-LOC</a:t>
              </a:r>
              <a:endParaRPr lang="en-US" dirty="0"/>
            </a:p>
          </p:txBody>
        </p:sp>
        <p:sp>
          <p:nvSpPr>
            <p:cNvPr id="10" name="Oval 9"/>
            <p:cNvSpPr/>
            <p:nvPr/>
          </p:nvSpPr>
          <p:spPr>
            <a:xfrm>
              <a:off x="523263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B-PER</a:t>
              </a:r>
              <a:endParaRPr lang="en-US" sz="1600" dirty="0"/>
            </a:p>
          </p:txBody>
        </p:sp>
        <p:sp>
          <p:nvSpPr>
            <p:cNvPr id="11" name="Oval 10"/>
            <p:cNvSpPr/>
            <p:nvPr/>
          </p:nvSpPr>
          <p:spPr>
            <a:xfrm>
              <a:off x="736726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E-PER</a:t>
              </a:r>
              <a:endParaRPr lang="en-US" sz="1600" dirty="0"/>
            </a:p>
          </p:txBody>
        </p:sp>
        <p:cxnSp>
          <p:nvCxnSpPr>
            <p:cNvPr id="12" name="Straight Arrow Connector 11"/>
            <p:cNvCxnSpPr>
              <a:stCxn id="12" idx="7"/>
            </p:cNvCxnSpPr>
            <p:nvPr/>
          </p:nvCxnSpPr>
          <p:spPr>
            <a:xfrm rot="5400000" flipH="1" flipV="1">
              <a:off x="4613411" y="2491856"/>
              <a:ext cx="472193" cy="766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5" idx="6"/>
            </p:cNvCxnSpPr>
            <p:nvPr/>
          </p:nvCxnSpPr>
          <p:spPr>
            <a:xfrm flipV="1">
              <a:off x="6552170" y="2424473"/>
              <a:ext cx="815090" cy="8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2" idx="5"/>
            </p:cNvCxnSpPr>
            <p:nvPr/>
          </p:nvCxnSpPr>
          <p:spPr>
            <a:xfrm rot="16200000" flipH="1">
              <a:off x="4629903" y="3833892"/>
              <a:ext cx="439208" cy="76624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552170" y="4634536"/>
              <a:ext cx="815090" cy="16493"/>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4" idx="4"/>
              <a:endCxn id="12" idx="4"/>
            </p:cNvCxnSpPr>
            <p:nvPr/>
          </p:nvCxnSpPr>
          <p:spPr>
            <a:xfrm rot="5400000" flipH="1">
              <a:off x="5535306" y="2645528"/>
              <a:ext cx="956273" cy="4027174"/>
            </a:xfrm>
            <a:prstGeom prst="bentConnector3">
              <a:avLst>
                <a:gd name="adj1" fmla="val -38565"/>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6" idx="0"/>
            </p:cNvCxnSpPr>
            <p:nvPr/>
          </p:nvCxnSpPr>
          <p:spPr>
            <a:xfrm rot="16200000" flipH="1" flipV="1">
              <a:off x="5452680" y="353158"/>
              <a:ext cx="1121525" cy="4027175"/>
            </a:xfrm>
            <a:prstGeom prst="bentConnector4">
              <a:avLst>
                <a:gd name="adj1" fmla="val -20383"/>
                <a:gd name="adj2" fmla="val 100172"/>
              </a:avLst>
            </a:prstGeom>
            <a:ln w="57150">
              <a:tailEnd type="arrow"/>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4585402" y="3381067"/>
              <a:ext cx="566302" cy="629484"/>
            </a:xfrm>
            <a:custGeom>
              <a:avLst/>
              <a:gdLst>
                <a:gd name="connsiteX0" fmla="*/ 0 w 566302"/>
                <a:gd name="connsiteY0" fmla="*/ 404079 h 629484"/>
                <a:gd name="connsiteX1" fmla="*/ 288649 w 566302"/>
                <a:gd name="connsiteY1" fmla="*/ 610242 h 629484"/>
                <a:gd name="connsiteX2" fmla="*/ 560804 w 566302"/>
                <a:gd name="connsiteY2" fmla="*/ 288628 h 629484"/>
                <a:gd name="connsiteX3" fmla="*/ 255660 w 566302"/>
                <a:gd name="connsiteY3" fmla="*/ 0 h 629484"/>
                <a:gd name="connsiteX4" fmla="*/ 255660 w 566302"/>
                <a:gd name="connsiteY4" fmla="*/ 0 h 62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02" h="629484">
                  <a:moveTo>
                    <a:pt x="0" y="404079"/>
                  </a:moveTo>
                  <a:cubicBezTo>
                    <a:pt x="97591" y="516781"/>
                    <a:pt x="195182" y="629484"/>
                    <a:pt x="288649" y="610242"/>
                  </a:cubicBezTo>
                  <a:cubicBezTo>
                    <a:pt x="382116" y="591000"/>
                    <a:pt x="566302" y="390335"/>
                    <a:pt x="560804" y="288628"/>
                  </a:cubicBezTo>
                  <a:cubicBezTo>
                    <a:pt x="555306" y="186921"/>
                    <a:pt x="255660" y="0"/>
                    <a:pt x="255660" y="0"/>
                  </a:cubicBezTo>
                  <a:lnTo>
                    <a:pt x="255660" y="0"/>
                  </a:lnTo>
                </a:path>
              </a:pathLst>
            </a:custGeom>
            <a:noFill/>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a:endCxn id="12" idx="6"/>
            </p:cNvCxnSpPr>
            <p:nvPr/>
          </p:nvCxnSpPr>
          <p:spPr>
            <a:xfrm flipH="1">
              <a:off x="4659626" y="3381067"/>
              <a:ext cx="181436" cy="17317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4963531" y="2527799"/>
            <a:ext cx="3763274"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smtClean="0"/>
              <a:t>Should globally normalize!</a:t>
            </a:r>
            <a:endParaRPr lang="en-US" sz="2600"/>
          </a:p>
        </p:txBody>
      </p:sp>
    </p:spTree>
    <p:extLst>
      <p:ext uri="{BB962C8B-B14F-4D97-AF65-F5344CB8AC3E}">
        <p14:creationId xmlns:p14="http://schemas.microsoft.com/office/powerpoint/2010/main" val="62939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Random </a:t>
            </a:r>
            <a:r>
              <a:rPr lang="en-US" dirty="0"/>
              <a:t>F</a:t>
            </a:r>
            <a:r>
              <a:rPr lang="en-US" dirty="0" smtClean="0"/>
              <a:t>ield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Model global dependency</a:t>
                </a:r>
              </a:p>
              <a:p>
                <a:r>
                  <a:rPr lang="en-US" b="0" dirty="0" smtClean="0"/>
                  <a:t>P</a:t>
                </a:r>
                <a14:m>
                  <m:oMath xmlns:m="http://schemas.openxmlformats.org/officeDocument/2006/math">
                    <m:d>
                      <m:dPr>
                        <m:ctrlPr>
                          <a:rPr lang="en-US" b="0" i="1" smtClean="0">
                            <a:latin typeface="Cambria Math" charset="0"/>
                          </a:rPr>
                        </m:ctrlPr>
                      </m:dPr>
                      <m:e>
                        <m:r>
                          <a:rPr lang="en-US" b="1" i="1" smtClean="0">
                            <a:latin typeface="Cambria Math" panose="02040503050406030204" pitchFamily="18" charset="0"/>
                          </a:rPr>
                          <m:t>𝒕</m:t>
                        </m:r>
                      </m:e>
                      <m:e>
                        <m:r>
                          <a:rPr lang="en-US" b="1" i="1" smtClean="0">
                            <a:latin typeface="Cambria Math" panose="02040503050406030204" pitchFamily="18" charset="0"/>
                          </a:rPr>
                          <m:t>𝒘</m:t>
                        </m:r>
                      </m:e>
                    </m:d>
                    <m:r>
                      <a:rPr lang="en-US" b="0" i="1" smtClean="0">
                        <a:latin typeface="Cambria Math" panose="02040503050406030204" pitchFamily="18" charset="0"/>
                      </a:rPr>
                      <m:t>∝</m:t>
                    </m:r>
                    <m:func>
                      <m:funcPr>
                        <m:ctrlPr>
                          <a:rPr lang="en-US" b="0" i="1" smtClean="0">
                            <a:latin typeface="Cambria Math" charset="0"/>
                          </a:rPr>
                        </m:ctrlPr>
                      </m:funcPr>
                      <m:fName>
                        <m:r>
                          <m:rPr>
                            <m:sty m:val="p"/>
                          </m:rPr>
                          <a:rPr lang="en-US" b="0" i="0" smtClean="0">
                            <a:latin typeface="Cambria Math" charset="0"/>
                          </a:rPr>
                          <m:t>exp</m:t>
                        </m:r>
                      </m:fName>
                      <m:e>
                        <m:d>
                          <m:dPr>
                            <m:ctrlPr>
                              <a:rPr lang="en-US" b="0" i="1" smtClean="0">
                                <a:latin typeface="Cambria Math" charset="0"/>
                              </a:rPr>
                            </m:ctrlPr>
                          </m:dPr>
                          <m:e>
                            <m:r>
                              <a:rPr lang="en-US" b="0" i="1" smtClean="0">
                                <a:latin typeface="Cambria Math" charset="0"/>
                              </a:rPr>
                              <m:t>𝑆</m:t>
                            </m:r>
                            <m:d>
                              <m:dPr>
                                <m:ctrlPr>
                                  <a:rPr lang="en-US" b="0" i="1" smtClean="0">
                                    <a:latin typeface="Cambria Math" charset="0"/>
                                  </a:rPr>
                                </m:ctrlPr>
                              </m:dPr>
                              <m:e>
                                <m:r>
                                  <a:rPr lang="en-US" b="1" i="1" smtClean="0">
                                    <a:solidFill>
                                      <a:schemeClr val="tx1"/>
                                    </a:solidFill>
                                    <a:latin typeface="Cambria Math" charset="0"/>
                                  </a:rPr>
                                  <m:t>𝒕</m:t>
                                </m:r>
                                <m:r>
                                  <a:rPr lang="en-US" b="1" i="1" smtClean="0">
                                    <a:solidFill>
                                      <a:schemeClr val="tx1"/>
                                    </a:solidFill>
                                    <a:latin typeface="Cambria Math" charset="0"/>
                                  </a:rPr>
                                  <m:t>,</m:t>
                                </m:r>
                                <m:r>
                                  <a:rPr lang="en-US" b="1" i="1" smtClean="0">
                                    <a:solidFill>
                                      <a:schemeClr val="tx1"/>
                                    </a:solidFill>
                                    <a:latin typeface="Cambria Math" charset="0"/>
                                  </a:rPr>
                                  <m:t>𝒘</m:t>
                                </m:r>
                              </m:e>
                            </m:d>
                          </m:e>
                        </m:d>
                      </m:e>
                    </m:func>
                  </m:oMath>
                </a14:m>
                <a:r>
                  <a:rPr lang="en-US" b="0" dirty="0" smtClean="0"/>
                  <a:t/>
                </a:r>
                <a:br>
                  <a:rPr lang="en-US" b="0" dirty="0" smtClean="0"/>
                </a:br>
                <a14:m>
                  <m:oMath xmlns:m="http://schemas.openxmlformats.org/officeDocument/2006/math">
                    <m:r>
                      <a:rPr lang="en-US" b="0" i="1" smtClean="0">
                        <a:latin typeface="Cambria Math" charset="0"/>
                      </a:rPr>
                      <m:t>=</m:t>
                    </m:r>
                    <m:func>
                      <m:funcPr>
                        <m:ctrlPr>
                          <a:rPr lang="en-US" b="0" i="1" smtClean="0">
                            <a:latin typeface="Cambria Math" charset="0"/>
                          </a:rPr>
                        </m:ctrlPr>
                      </m:funcPr>
                      <m:fName>
                        <m:r>
                          <m:rPr>
                            <m:sty m:val="p"/>
                          </m:rPr>
                          <a:rPr lang="en-US" b="0" i="0" smtClean="0">
                            <a:latin typeface="Cambria Math" charset="0"/>
                          </a:rPr>
                          <m:t>exp</m:t>
                        </m:r>
                      </m:fName>
                      <m:e>
                        <m:r>
                          <a:rPr lang="en-US" b="0" i="1" smtClean="0">
                            <a:latin typeface="Cambria Math" charset="0"/>
                          </a:rPr>
                          <m:t>𝑆</m:t>
                        </m:r>
                        <m:d>
                          <m:dPr>
                            <m:ctrlPr>
                              <a:rPr lang="en-US" b="0" i="1" smtClean="0">
                                <a:latin typeface="Cambria Math" charset="0"/>
                              </a:rPr>
                            </m:ctrlPr>
                          </m:dPr>
                          <m:e>
                            <m:r>
                              <a:rPr lang="en-US" b="1" i="1" smtClean="0">
                                <a:latin typeface="Cambria Math" charset="0"/>
                              </a:rPr>
                              <m:t>𝒕</m:t>
                            </m:r>
                            <m:r>
                              <a:rPr lang="en-US" b="1" i="1" smtClean="0">
                                <a:latin typeface="Cambria Math" charset="0"/>
                              </a:rPr>
                              <m:t>,</m:t>
                            </m:r>
                            <m:r>
                              <a:rPr lang="en-US" b="1" i="1" smtClean="0">
                                <a:latin typeface="Cambria Math" charset="0"/>
                              </a:rPr>
                              <m:t>𝒘</m:t>
                            </m:r>
                          </m:e>
                        </m:d>
                      </m:e>
                    </m:func>
                    <m:r>
                      <a:rPr lang="en-US" b="0" i="1" smtClean="0">
                        <a:latin typeface="Cambria Math" charset="0"/>
                      </a:rPr>
                      <m:t>/</m:t>
                    </m:r>
                    <m:nary>
                      <m:naryPr>
                        <m:chr m:val="∑"/>
                        <m:supHide m:val="on"/>
                        <m:ctrlPr>
                          <a:rPr lang="en-US" i="1">
                            <a:latin typeface="Cambria Math" charset="0"/>
                          </a:rPr>
                        </m:ctrlPr>
                      </m:naryPr>
                      <m:sub>
                        <m:r>
                          <a:rPr lang="en-US" b="1" i="1">
                            <a:latin typeface="Cambria Math" charset="0"/>
                          </a:rPr>
                          <m:t>𝒕</m:t>
                        </m:r>
                        <m:r>
                          <a:rPr lang="en-US" b="1" i="1">
                            <a:latin typeface="Cambria Math" charset="0"/>
                          </a:rPr>
                          <m:t>′</m:t>
                        </m:r>
                      </m:sub>
                      <m:sup/>
                      <m:e>
                        <m:r>
                          <m:rPr>
                            <m:sty m:val="p"/>
                          </m:rPr>
                          <a:rPr lang="en-US">
                            <a:latin typeface="Cambria Math" charset="0"/>
                          </a:rPr>
                          <m:t>exp</m:t>
                        </m:r>
                      </m:e>
                    </m:nary>
                    <m:r>
                      <a:rPr lang="en-US" i="1">
                        <a:latin typeface="Cambria Math" charset="0"/>
                      </a:rPr>
                      <m:t>𝑆</m:t>
                    </m:r>
                    <m:r>
                      <a:rPr lang="en-US" i="1">
                        <a:latin typeface="Cambria Math" charset="0"/>
                      </a:rPr>
                      <m:t>(</m:t>
                    </m:r>
                    <m:sSup>
                      <m:sSupPr>
                        <m:ctrlPr>
                          <a:rPr lang="en-US" b="1" i="1">
                            <a:latin typeface="Cambria Math"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r>
                      <a:rPr lang="en-US" i="1">
                        <a:latin typeface="Cambria Math" charset="0"/>
                      </a:rPr>
                      <m:t>)</m:t>
                    </m:r>
                  </m:oMath>
                </a14:m>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grpSp>
        <p:nvGrpSpPr>
          <p:cNvPr id="30" name="Group 29"/>
          <p:cNvGrpSpPr/>
          <p:nvPr/>
        </p:nvGrpSpPr>
        <p:grpSpPr>
          <a:xfrm>
            <a:off x="1890033" y="3992269"/>
            <a:ext cx="4690381" cy="1828800"/>
            <a:chOff x="1994808" y="4062868"/>
            <a:chExt cx="4690381" cy="1828800"/>
          </a:xfrm>
        </p:grpSpPr>
        <mc:AlternateContent xmlns:mc="http://schemas.openxmlformats.org/markup-compatibility/2006" xmlns:a14="http://schemas.microsoft.com/office/drawing/2010/main">
          <mc:Choice Requires="a14">
            <p:sp>
              <p:nvSpPr>
                <p:cNvPr id="4" name="Oval 3"/>
                <p:cNvSpPr/>
                <p:nvPr/>
              </p:nvSpPr>
              <p:spPr>
                <a:xfrm>
                  <a:off x="468221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3</m:t>
                            </m:r>
                          </m:sub>
                        </m:sSub>
                      </m:oMath>
                    </m:oMathPara>
                  </a14:m>
                  <a:endParaRPr lang="en-US" sz="2400" dirty="0"/>
                </a:p>
              </p:txBody>
            </p:sp>
          </mc:Choice>
          <mc:Fallback xmlns="">
            <p:sp>
              <p:nvSpPr>
                <p:cNvPr id="4" name="Oval 3"/>
                <p:cNvSpPr>
                  <a:spLocks noRot="1" noChangeAspect="1" noMove="1" noResize="1" noEditPoints="1" noAdjustHandles="1" noChangeArrowheads="1" noChangeShapeType="1" noTextEdit="1"/>
                </p:cNvSpPr>
                <p:nvPr/>
              </p:nvSpPr>
              <p:spPr>
                <a:xfrm>
                  <a:off x="4682218" y="4062868"/>
                  <a:ext cx="685800" cy="685800"/>
                </a:xfrm>
                <a:prstGeom prst="ellipse">
                  <a:avLst/>
                </a:prstGeom>
                <a:blipFill rotWithShape="0">
                  <a:blip r:embed="rId3"/>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599938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4</m:t>
                            </m:r>
                          </m:sub>
                        </m:sSub>
                      </m:oMath>
                    </m:oMathPara>
                  </a14:m>
                  <a:endParaRPr lang="en-US" sz="2400" dirty="0"/>
                </a:p>
              </p:txBody>
            </p:sp>
          </mc:Choice>
          <mc:Fallback xmlns="">
            <p:sp>
              <p:nvSpPr>
                <p:cNvPr id="5" name="Oval 4"/>
                <p:cNvSpPr>
                  <a:spLocks noRot="1" noChangeAspect="1" noMove="1" noResize="1" noEditPoints="1" noAdjustHandles="1" noChangeArrowheads="1" noChangeShapeType="1" noTextEdit="1"/>
                </p:cNvSpPr>
                <p:nvPr/>
              </p:nvSpPr>
              <p:spPr>
                <a:xfrm>
                  <a:off x="5999389" y="4062868"/>
                  <a:ext cx="685800" cy="685800"/>
                </a:xfrm>
                <a:prstGeom prst="ellipse">
                  <a:avLst/>
                </a:prstGeom>
                <a:blipFill rotWithShape="0">
                  <a:blip r:embed="rId4"/>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468221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oMath>
                    </m:oMathPara>
                  </a14:m>
                  <a:endParaRPr lang="en-US" sz="2400" dirty="0"/>
                </a:p>
              </p:txBody>
            </p:sp>
          </mc:Choice>
          <mc:Fallback xmlns="">
            <p:sp>
              <p:nvSpPr>
                <p:cNvPr id="6" name="Oval 5"/>
                <p:cNvSpPr>
                  <a:spLocks noRot="1" noChangeAspect="1" noMove="1" noResize="1" noEditPoints="1" noAdjustHandles="1" noChangeArrowheads="1" noChangeShapeType="1" noTextEdit="1"/>
                </p:cNvSpPr>
                <p:nvPr/>
              </p:nvSpPr>
              <p:spPr>
                <a:xfrm>
                  <a:off x="4682218" y="5205868"/>
                  <a:ext cx="685800" cy="685800"/>
                </a:xfrm>
                <a:prstGeom prst="ellipse">
                  <a:avLst/>
                </a:prstGeom>
                <a:blipFill rotWithShape="0">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599938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4</m:t>
                            </m:r>
                          </m:sub>
                        </m:sSub>
                      </m:oMath>
                    </m:oMathPara>
                  </a14:m>
                  <a:endParaRPr lang="en-US" sz="2400" dirty="0"/>
                </a:p>
              </p:txBody>
            </p:sp>
          </mc:Choice>
          <mc:Fallback xmlns="">
            <p:sp>
              <p:nvSpPr>
                <p:cNvPr id="7" name="Oval 6"/>
                <p:cNvSpPr>
                  <a:spLocks noRot="1" noChangeAspect="1" noMove="1" noResize="1" noEditPoints="1" noAdjustHandles="1" noChangeArrowheads="1" noChangeShapeType="1" noTextEdit="1"/>
                </p:cNvSpPr>
                <p:nvPr/>
              </p:nvSpPr>
              <p:spPr>
                <a:xfrm>
                  <a:off x="5999389" y="5205868"/>
                  <a:ext cx="685800" cy="685800"/>
                </a:xfrm>
                <a:prstGeom prst="ellipse">
                  <a:avLst/>
                </a:prstGeom>
                <a:blipFill rotWithShape="0">
                  <a:blip r:embed="rId6"/>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8" name="Straight Arrow Connector 7"/>
            <p:cNvCxnSpPr>
              <a:stCxn id="4" idx="6"/>
              <a:endCxn id="5" idx="2"/>
            </p:cNvCxnSpPr>
            <p:nvPr/>
          </p:nvCxnSpPr>
          <p:spPr>
            <a:xfrm>
              <a:off x="536801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a:endCxn id="4" idx="4"/>
            </p:cNvCxnSpPr>
            <p:nvPr/>
          </p:nvCxnSpPr>
          <p:spPr>
            <a:xfrm flipV="1">
              <a:off x="502511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0"/>
              <a:endCxn id="5" idx="4"/>
            </p:cNvCxnSpPr>
            <p:nvPr/>
          </p:nvCxnSpPr>
          <p:spPr>
            <a:xfrm flipV="1">
              <a:off x="634228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p:cNvSpPr/>
                <p:nvPr/>
              </p:nvSpPr>
              <p:spPr>
                <a:xfrm>
                  <a:off x="199480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1</m:t>
                            </m:r>
                          </m:sub>
                        </m:sSub>
                      </m:oMath>
                    </m:oMathPara>
                  </a14:m>
                  <a:endParaRPr lang="en-US" sz="2400" dirty="0"/>
                </a:p>
              </p:txBody>
            </p:sp>
          </mc:Choice>
          <mc:Fallback xmlns="">
            <p:sp>
              <p:nvSpPr>
                <p:cNvPr id="15" name="Oval 14"/>
                <p:cNvSpPr>
                  <a:spLocks noRot="1" noChangeAspect="1" noMove="1" noResize="1" noEditPoints="1" noAdjustHandles="1" noChangeArrowheads="1" noChangeShapeType="1" noTextEdit="1"/>
                </p:cNvSpPr>
                <p:nvPr/>
              </p:nvSpPr>
              <p:spPr>
                <a:xfrm>
                  <a:off x="1994808" y="4062868"/>
                  <a:ext cx="685800" cy="685800"/>
                </a:xfrm>
                <a:prstGeom prst="ellipse">
                  <a:avLst/>
                </a:prstGeom>
                <a:blipFill rotWithShape="0">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331197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16" name="Oval 15"/>
                <p:cNvSpPr>
                  <a:spLocks noRot="1" noChangeAspect="1" noMove="1" noResize="1" noEditPoints="1" noAdjustHandles="1" noChangeArrowheads="1" noChangeShapeType="1" noTextEdit="1"/>
                </p:cNvSpPr>
                <p:nvPr/>
              </p:nvSpPr>
              <p:spPr>
                <a:xfrm>
                  <a:off x="3311979" y="4062868"/>
                  <a:ext cx="685800" cy="685800"/>
                </a:xfrm>
                <a:prstGeom prst="ellipse">
                  <a:avLst/>
                </a:prstGeom>
                <a:blipFill rotWithShape="0">
                  <a:blip r:embed="rId8"/>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199480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oMath>
                    </m:oMathPara>
                  </a14:m>
                  <a:endParaRPr lang="en-US" sz="2400" dirty="0"/>
                </a:p>
              </p:txBody>
            </p:sp>
          </mc:Choice>
          <mc:Fallback xmlns="">
            <p:sp>
              <p:nvSpPr>
                <p:cNvPr id="17" name="Oval 16"/>
                <p:cNvSpPr>
                  <a:spLocks noRot="1" noChangeAspect="1" noMove="1" noResize="1" noEditPoints="1" noAdjustHandles="1" noChangeArrowheads="1" noChangeShapeType="1" noTextEdit="1"/>
                </p:cNvSpPr>
                <p:nvPr/>
              </p:nvSpPr>
              <p:spPr>
                <a:xfrm>
                  <a:off x="1994808" y="5205868"/>
                  <a:ext cx="685800" cy="685800"/>
                </a:xfrm>
                <a:prstGeom prst="ellipse">
                  <a:avLst/>
                </a:prstGeom>
                <a:blipFill rotWithShape="0">
                  <a:blip r:embed="rId9"/>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331197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oMath>
                    </m:oMathPara>
                  </a14:m>
                  <a:endParaRPr lang="en-US" sz="2400" dirty="0"/>
                </a:p>
              </p:txBody>
            </p:sp>
          </mc:Choice>
          <mc:Fallback xmlns="">
            <p:sp>
              <p:nvSpPr>
                <p:cNvPr id="18" name="Oval 17"/>
                <p:cNvSpPr>
                  <a:spLocks noRot="1" noChangeAspect="1" noMove="1" noResize="1" noEditPoints="1" noAdjustHandles="1" noChangeArrowheads="1" noChangeShapeType="1" noTextEdit="1"/>
                </p:cNvSpPr>
                <p:nvPr/>
              </p:nvSpPr>
              <p:spPr>
                <a:xfrm>
                  <a:off x="3311979" y="5205868"/>
                  <a:ext cx="685800" cy="685800"/>
                </a:xfrm>
                <a:prstGeom prst="ellipse">
                  <a:avLst/>
                </a:prstGeom>
                <a:blipFill rotWithShape="0">
                  <a:blip r:embed="rId10"/>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9" name="Straight Arrow Connector 18"/>
            <p:cNvCxnSpPr>
              <a:stCxn id="15" idx="6"/>
              <a:endCxn id="16" idx="2"/>
            </p:cNvCxnSpPr>
            <p:nvPr/>
          </p:nvCxnSpPr>
          <p:spPr>
            <a:xfrm>
              <a:off x="268060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0"/>
              <a:endCxn id="15" idx="4"/>
            </p:cNvCxnSpPr>
            <p:nvPr/>
          </p:nvCxnSpPr>
          <p:spPr>
            <a:xfrm flipV="1">
              <a:off x="233770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0"/>
              <a:endCxn id="16" idx="4"/>
            </p:cNvCxnSpPr>
            <p:nvPr/>
          </p:nvCxnSpPr>
          <p:spPr>
            <a:xfrm flipV="1">
              <a:off x="365487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4" idx="2"/>
            </p:cNvCxnSpPr>
            <p:nvPr/>
          </p:nvCxnSpPr>
          <p:spPr>
            <a:xfrm>
              <a:off x="3997779" y="4405768"/>
              <a:ext cx="6844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Slide Number Placeholder 12"/>
          <p:cNvSpPr>
            <a:spLocks noGrp="1"/>
          </p:cNvSpPr>
          <p:nvPr>
            <p:ph type="sldNum" sz="quarter" idx="12"/>
          </p:nvPr>
        </p:nvSpPr>
        <p:spPr/>
        <p:txBody>
          <a:bodyPr/>
          <a:lstStyle/>
          <a:p>
            <a:fld id="{1F659266-CC28-4756-A079-26437DFBC729}" type="slidenum">
              <a:rPr lang="en-US" smtClean="0"/>
              <a:t>61</a:t>
            </a:fld>
            <a:endParaRPr lang="en-US"/>
          </a:p>
        </p:txBody>
      </p:sp>
      <p:sp>
        <p:nvSpPr>
          <p:cNvPr id="11" name="TextBox 10"/>
          <p:cNvSpPr txBox="1"/>
          <p:nvPr/>
        </p:nvSpPr>
        <p:spPr>
          <a:xfrm>
            <a:off x="4106738" y="3164062"/>
            <a:ext cx="4261551"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dirty="0" smtClean="0"/>
              <a:t>Score </a:t>
            </a:r>
            <a:r>
              <a:rPr lang="en-US" sz="2600" smtClean="0"/>
              <a:t>entire sequence directly</a:t>
            </a:r>
            <a:endParaRPr lang="en-US" sz="2600"/>
          </a:p>
        </p:txBody>
      </p:sp>
    </p:spTree>
    <p:extLst>
      <p:ext uri="{BB962C8B-B14F-4D97-AF65-F5344CB8AC3E}">
        <p14:creationId xmlns:p14="http://schemas.microsoft.com/office/powerpoint/2010/main" val="188187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Tagging</a:t>
            </a:r>
            <a:r>
              <a:rPr lang="en-US" dirty="0" smtClean="0"/>
              <a:t> </a:t>
            </a:r>
            <a:r>
              <a:rPr lang="en-US" dirty="0"/>
              <a:t>the </a:t>
            </a:r>
            <a:r>
              <a:rPr lang="en-US" dirty="0" smtClean="0"/>
              <a:t>input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a:bodyPr>
              <a:lstStyle/>
              <a:p>
                <a:r>
                  <a:rPr lang="en-US" dirty="0" smtClean="0"/>
                  <a:t>Assume we have 2 tags N, V</a:t>
                </a:r>
              </a:p>
              <a:p>
                <a:r>
                  <a:rPr lang="en-US" dirty="0" smtClean="0"/>
                  <a:t>Which one is the best?</a:t>
                </a:r>
              </a:p>
              <a:p>
                <a:pPr marL="0" indent="0">
                  <a:buNone/>
                </a:pPr>
                <a:r>
                  <a:rPr lang="en-US" sz="1800" dirty="0" smtClean="0"/>
                  <a:t> </a:t>
                </a:r>
                <a14:m>
                  <m:oMath xmlns:m="http://schemas.openxmlformats.org/officeDocument/2006/math">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𝑁𝑁𝑁</m:t>
                        </m:r>
                        <m:r>
                          <a:rPr lang="en-US" sz="2600" b="0" i="1" smtClean="0">
                            <a:latin typeface="Cambria Math" charset="0"/>
                          </a:rPr>
                          <m:t>”</m:t>
                        </m:r>
                      </m:e>
                      <m:e>
                        <m:r>
                          <a:rPr lang="en-US" sz="2600" b="1" i="1">
                            <a:latin typeface="Cambria Math" charset="0"/>
                          </a:rPr>
                          <m:t>𝝀</m:t>
                        </m:r>
                      </m:e>
                    </m:d>
                    <m:r>
                      <a:rPr lang="en-US" sz="2600" b="0" i="1" smtClean="0">
                        <a:latin typeface="Cambria Math" charset="0"/>
                      </a:rPr>
                      <m:t>, </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𝑁𝑁𝑉</m:t>
                        </m:r>
                        <m:r>
                          <a:rPr lang="en-US" sz="2600" i="1">
                            <a:latin typeface="Cambria Math" charset="0"/>
                          </a:rPr>
                          <m:t>”</m:t>
                        </m:r>
                      </m:e>
                      <m:e>
                        <m:r>
                          <a:rPr lang="en-US" sz="2600" b="1" i="1">
                            <a:latin typeface="Cambria Math" charset="0"/>
                          </a:rPr>
                          <m:t>𝝀</m:t>
                        </m:r>
                      </m:e>
                    </m:d>
                    <m:r>
                      <a:rPr lang="en-US" sz="2600" b="1" i="1" smtClean="0">
                        <a:latin typeface="Cambria Math" charset="0"/>
                      </a:rPr>
                      <m:t>,</m:t>
                    </m:r>
                  </m:oMath>
                </a14:m>
                <a:r>
                  <a:rPr lang="en-US" sz="2600" b="1" i="1" dirty="0" smtClean="0">
                    <a:latin typeface="Cambria Math" charset="0"/>
                  </a:rPr>
                  <a:t/>
                </a:r>
                <a:br>
                  <a:rPr lang="en-US" sz="2600" b="1" i="1" dirty="0" smtClean="0">
                    <a:latin typeface="Cambria Math" charset="0"/>
                  </a:rPr>
                </a:br>
                <a14:m>
                  <m:oMath xmlns:m="http://schemas.openxmlformats.org/officeDocument/2006/math">
                    <m:r>
                      <a:rPr lang="en-US" sz="2600" b="1" i="1" smtClean="0">
                        <a:latin typeface="Cambria Math" charset="0"/>
                      </a:rPr>
                      <m:t>          </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𝑁𝑉𝑁</m:t>
                        </m:r>
                        <m:r>
                          <a:rPr lang="en-US" sz="2600" i="1">
                            <a:latin typeface="Cambria Math" charset="0"/>
                          </a:rPr>
                          <m:t>”</m:t>
                        </m:r>
                      </m:e>
                      <m:e>
                        <m:r>
                          <a:rPr lang="en-US" sz="2600" b="1" i="1">
                            <a:latin typeface="Cambria Math" charset="0"/>
                          </a:rPr>
                          <m:t>𝝀</m:t>
                        </m:r>
                      </m:e>
                    </m:d>
                    <m:r>
                      <a:rPr lang="en-US" sz="2600" b="0" i="1" smtClean="0">
                        <a:latin typeface="Cambria Math" charset="0"/>
                      </a:rPr>
                      <m:t>, </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𝑁𝑉𝑉</m:t>
                        </m:r>
                        <m:r>
                          <a:rPr lang="en-US" sz="2600" i="1">
                            <a:latin typeface="Cambria Math" charset="0"/>
                          </a:rPr>
                          <m:t>”</m:t>
                        </m:r>
                      </m:e>
                      <m:e>
                        <m:r>
                          <a:rPr lang="en-US" sz="2600" b="1" i="1">
                            <a:latin typeface="Cambria Math" charset="0"/>
                          </a:rPr>
                          <m:t>𝝀</m:t>
                        </m:r>
                      </m:e>
                    </m:d>
                    <m:r>
                      <a:rPr lang="en-US" sz="2600" b="1" i="1" smtClean="0">
                        <a:latin typeface="Cambria Math" charset="0"/>
                      </a:rPr>
                      <m:t>,</m:t>
                    </m:r>
                  </m:oMath>
                </a14:m>
                <a:r>
                  <a:rPr lang="en-US" sz="2600" b="1" dirty="0" smtClean="0"/>
                  <a:t> </a:t>
                </a:r>
                <a:br>
                  <a:rPr lang="en-US" sz="2600" b="1" dirty="0" smtClean="0"/>
                </a:br>
                <a14:m>
                  <m:oMath xmlns:m="http://schemas.openxmlformats.org/officeDocument/2006/math">
                    <m:r>
                      <a:rPr lang="en-US" sz="2600" b="1" i="0" smtClean="0">
                        <a:latin typeface="Cambria Math" charset="0"/>
                      </a:rPr>
                      <m:t>          </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𝑉𝑁𝑁</m:t>
                        </m:r>
                        <m:r>
                          <a:rPr lang="en-US" sz="2600" i="1">
                            <a:latin typeface="Cambria Math" charset="0"/>
                          </a:rPr>
                          <m:t>”</m:t>
                        </m:r>
                      </m:e>
                      <m:e>
                        <m:r>
                          <a:rPr lang="en-US" sz="2600" b="1" i="1">
                            <a:latin typeface="Cambria Math" charset="0"/>
                          </a:rPr>
                          <m:t>𝝀</m:t>
                        </m:r>
                      </m:e>
                    </m:d>
                    <m:r>
                      <a:rPr lang="en-US" sz="2600" b="0" i="1" smtClean="0">
                        <a:latin typeface="Cambria Math" charset="0"/>
                      </a:rPr>
                      <m:t>,</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𝑉𝑁𝑉</m:t>
                        </m:r>
                        <m:r>
                          <a:rPr lang="en-US" sz="2600" i="1">
                            <a:latin typeface="Cambria Math" charset="0"/>
                          </a:rPr>
                          <m:t>”</m:t>
                        </m:r>
                      </m:e>
                      <m:e>
                        <m:r>
                          <a:rPr lang="en-US" sz="2600" b="1" i="1">
                            <a:latin typeface="Cambria Math" charset="0"/>
                          </a:rPr>
                          <m:t>𝝀</m:t>
                        </m:r>
                      </m:e>
                    </m:d>
                  </m:oMath>
                </a14:m>
                <a:r>
                  <a:rPr lang="en-US" sz="2600" dirty="0" smtClean="0"/>
                  <a:t>, </a:t>
                </a:r>
                <a:br>
                  <a:rPr lang="en-US" sz="2600" dirty="0" smtClean="0"/>
                </a:br>
                <a:r>
                  <a:rPr lang="en-US" sz="2600" dirty="0" smtClean="0"/>
                  <a:t>       </a:t>
                </a:r>
                <a14:m>
                  <m:oMath xmlns:m="http://schemas.openxmlformats.org/officeDocument/2006/math">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𝑉𝑉𝑁</m:t>
                        </m:r>
                        <m:r>
                          <a:rPr lang="en-US" sz="2600" i="1">
                            <a:latin typeface="Cambria Math" charset="0"/>
                          </a:rPr>
                          <m:t>”</m:t>
                        </m:r>
                      </m:e>
                      <m:e>
                        <m:r>
                          <a:rPr lang="en-US" sz="2600" b="1" i="1">
                            <a:latin typeface="Cambria Math" charset="0"/>
                          </a:rPr>
                          <m:t>𝝀</m:t>
                        </m:r>
                      </m:e>
                    </m:d>
                    <m:r>
                      <a:rPr lang="en-US" sz="2600" b="1" i="1" smtClean="0">
                        <a:latin typeface="Cambria Math" charset="0"/>
                      </a:rPr>
                      <m:t>,</m:t>
                    </m:r>
                    <m:r>
                      <a:rPr lang="en-US" sz="2600" i="1">
                        <a:latin typeface="Cambria Math" charset="0"/>
                      </a:rPr>
                      <m:t>𝑃</m:t>
                    </m:r>
                    <m:d>
                      <m:dPr>
                        <m:sepChr m:val="∣"/>
                        <m:ctrlPr>
                          <a:rPr lang="en-US" sz="2600" i="1" smtClean="0">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𝑉𝑉𝑉</m:t>
                        </m:r>
                        <m:r>
                          <a:rPr lang="en-US" sz="2600" i="1">
                            <a:latin typeface="Cambria Math" charset="0"/>
                          </a:rPr>
                          <m:t>”</m:t>
                        </m:r>
                      </m:e>
                      <m:e>
                        <m:r>
                          <a:rPr lang="en-US" sz="2600" b="1" i="1">
                            <a:latin typeface="Cambria Math" charset="0"/>
                          </a:rPr>
                          <m:t>𝝀</m:t>
                        </m:r>
                      </m:e>
                    </m:d>
                  </m:oMath>
                </a14:m>
                <a:endParaRPr lang="en-US" sz="2600" dirty="0" smtClean="0"/>
              </a:p>
              <a:p>
                <a:pPr marL="0" indent="0">
                  <a:buNone/>
                </a:pPr>
                <a:endParaRPr lang="en-US" sz="2600" dirty="0"/>
              </a:p>
              <a:p>
                <a:pPr marL="0" indent="0">
                  <a:buNone/>
                </a:pPr>
                <a:endParaRPr lang="en-US" sz="3100" dirty="0" smtClean="0"/>
              </a:p>
              <a:p>
                <a:r>
                  <a:rPr lang="en-US" sz="3100" dirty="0" smtClean="0"/>
                  <a:t>We </a:t>
                </a:r>
                <a:r>
                  <a:rPr lang="en-US" sz="3100" dirty="0" smtClean="0"/>
                  <a:t>need an efficient algorithm</a:t>
                </a:r>
                <a:r>
                  <a:rPr lang="en-US" sz="2600" dirty="0" smtClean="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56" t="-161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62</a:t>
            </a:fld>
            <a:endParaRPr lang="en-US" dirty="0"/>
          </a:p>
        </p:txBody>
      </p:sp>
    </p:spTree>
    <p:extLst>
      <p:ext uri="{BB962C8B-B14F-4D97-AF65-F5344CB8AC3E}">
        <p14:creationId xmlns:p14="http://schemas.microsoft.com/office/powerpoint/2010/main" val="137352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Random </a:t>
            </a:r>
            <a:r>
              <a:rPr lang="en-US" dirty="0"/>
              <a:t>F</a:t>
            </a:r>
            <a:r>
              <a:rPr lang="en-US" dirty="0" smtClean="0"/>
              <a:t>ield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sz="2600" i="1" smtClean="0">
                        <a:latin typeface="Cambria Math" charset="0"/>
                      </a:rPr>
                      <m:t>𝑆</m:t>
                    </m:r>
                    <m:d>
                      <m:dPr>
                        <m:ctrlPr>
                          <a:rPr lang="en-US" sz="2600" i="1">
                            <a:latin typeface="Cambria Math"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r>
                      <a:rPr lang="en-US" sz="2600" b="1" i="1" smtClean="0">
                        <a:latin typeface="Cambria Math" charset="0"/>
                      </a:rPr>
                      <m:t>=</m:t>
                    </m:r>
                    <m:nary>
                      <m:naryPr>
                        <m:chr m:val="∑"/>
                        <m:supHide m:val="on"/>
                        <m:ctrlPr>
                          <a:rPr lang="en-US" sz="2600" b="1" i="1" smtClean="0">
                            <a:latin typeface="Cambria Math" charset="0"/>
                          </a:rPr>
                        </m:ctrlPr>
                      </m:naryPr>
                      <m:sub>
                        <m:r>
                          <a:rPr lang="en-US" sz="2600" b="1" i="1" smtClean="0">
                            <a:latin typeface="Cambria Math" charset="0"/>
                          </a:rPr>
                          <m:t>𝒊</m:t>
                        </m:r>
                      </m:sub>
                      <m:sup/>
                      <m:e>
                        <m:r>
                          <a:rPr lang="en-US" sz="2600" b="0" i="1" smtClean="0">
                            <a:latin typeface="Cambria Math" charset="0"/>
                          </a:rPr>
                          <m:t>(</m:t>
                        </m:r>
                        <m:nary>
                          <m:naryPr>
                            <m:chr m:val="∑"/>
                            <m:supHide m:val="on"/>
                            <m:ctrlPr>
                              <a:rPr lang="en-US" sz="2600" i="1">
                                <a:latin typeface="Cambria Math" charset="0"/>
                              </a:rPr>
                            </m:ctrlPr>
                          </m:naryPr>
                          <m:sub>
                            <m:r>
                              <a:rPr lang="en-US" sz="2600" i="1">
                                <a:latin typeface="Cambria Math" panose="02040503050406030204" pitchFamily="18" charset="0"/>
                              </a:rPr>
                              <m:t>𝑘</m:t>
                            </m:r>
                          </m:sub>
                          <m:sup/>
                          <m:e>
                            <m:sSub>
                              <m:sSubPr>
                                <m:ctrlPr>
                                  <a:rPr lang="en-US" sz="2600" i="1">
                                    <a:latin typeface="Cambria Math" charset="0"/>
                                  </a:rPr>
                                </m:ctrlPr>
                              </m:sSubPr>
                              <m:e>
                                <m:sSub>
                                  <m:sSubPr>
                                    <m:ctrlPr>
                                      <a:rPr lang="en-US" sz="2600" i="1">
                                        <a:latin typeface="Cambria Math"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𝑙</m:t>
                                </m:r>
                              </m:sub>
                              <m:sup/>
                              <m:e>
                                <m:sSub>
                                  <m:sSubPr>
                                    <m:ctrlPr>
                                      <a:rPr lang="en-US" sz="2600" b="0" i="1" smtClean="0">
                                        <a:latin typeface="Cambria Math" charset="0"/>
                                      </a:rPr>
                                    </m:ctrlPr>
                                  </m:sSubPr>
                                  <m:e>
                                    <m:r>
                                      <a:rPr lang="en-US" sz="2600" b="0" i="1" smtClean="0">
                                        <a:latin typeface="Cambria Math" charset="0"/>
                                      </a:rPr>
                                      <m:t>𝛾</m:t>
                                    </m:r>
                                  </m:e>
                                  <m:sub>
                                    <m:r>
                                      <a:rPr lang="en-US" sz="2600" b="0" i="1" smtClean="0">
                                        <a:latin typeface="Cambria Math" charset="0"/>
                                      </a:rPr>
                                      <m:t>𝑙</m:t>
                                    </m:r>
                                  </m:sub>
                                </m:sSub>
                                <m:sSub>
                                  <m:sSubPr>
                                    <m:ctrlPr>
                                      <a:rPr lang="en-US" sz="2600" i="1">
                                        <a:latin typeface="Cambria Math"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e>
                    </m:nary>
                  </m:oMath>
                </a14:m>
                <a:r>
                  <a:rPr lang="en-US" sz="2600" dirty="0" smtClean="0"/>
                  <a:t>)</a:t>
                </a:r>
              </a:p>
              <a:p>
                <a:r>
                  <a:rPr lang="en-US" sz="2600" b="0" dirty="0" smtClean="0"/>
                  <a:t>P</a:t>
                </a:r>
                <a14:m>
                  <m:oMath xmlns:m="http://schemas.openxmlformats.org/officeDocument/2006/math">
                    <m:d>
                      <m:dPr>
                        <m:ctrlPr>
                          <a:rPr lang="en-US" sz="2600" b="0" i="1" smtClean="0">
                            <a:latin typeface="Cambria Math" charset="0"/>
                          </a:rPr>
                        </m:ctrlPr>
                      </m:dPr>
                      <m:e>
                        <m:r>
                          <a:rPr lang="en-US" sz="2600" b="1" i="1" smtClean="0">
                            <a:latin typeface="Cambria Math" panose="02040503050406030204" pitchFamily="18" charset="0"/>
                          </a:rPr>
                          <m:t>𝒕</m:t>
                        </m:r>
                      </m:e>
                      <m:e>
                        <m:r>
                          <a:rPr lang="en-US" sz="2600" b="1" i="1" smtClean="0">
                            <a:latin typeface="Cambria Math" panose="02040503050406030204" pitchFamily="18" charset="0"/>
                          </a:rPr>
                          <m:t>𝒘</m:t>
                        </m:r>
                      </m:e>
                    </m:d>
                    <m:r>
                      <a:rPr lang="en-US" sz="2600" b="0" i="1" smtClean="0">
                        <a:latin typeface="Cambria Math" panose="02040503050406030204" pitchFamily="18" charset="0"/>
                      </a:rPr>
                      <m:t>∝</m:t>
                    </m:r>
                  </m:oMath>
                </a14:m>
                <a:r>
                  <a:rPr lang="en-US" sz="2600" b="0" i="1" dirty="0" smtClean="0">
                    <a:latin typeface="Cambria Math" panose="02040503050406030204" pitchFamily="18" charset="0"/>
                  </a:rPr>
                  <a:t> </a:t>
                </a:r>
                <a14:m>
                  <m:oMath xmlns:m="http://schemas.openxmlformats.org/officeDocument/2006/math">
                    <m:func>
                      <m:funcPr>
                        <m:ctrlPr>
                          <a:rPr lang="en-US" sz="2600" i="1">
                            <a:latin typeface="Cambria Math" charset="0"/>
                          </a:rPr>
                        </m:ctrlPr>
                      </m:funcPr>
                      <m:fName>
                        <m:r>
                          <m:rPr>
                            <m:sty m:val="p"/>
                          </m:rPr>
                          <a:rPr lang="en-US" sz="2600">
                            <a:latin typeface="Cambria Math" charset="0"/>
                          </a:rPr>
                          <m:t>exp</m:t>
                        </m:r>
                      </m:fName>
                      <m:e>
                        <m:d>
                          <m:dPr>
                            <m:ctrlPr>
                              <a:rPr lang="en-US" sz="2600" i="1">
                                <a:latin typeface="Cambria Math" charset="0"/>
                              </a:rPr>
                            </m:ctrlPr>
                          </m:dPr>
                          <m:e>
                            <m:r>
                              <a:rPr lang="en-US" sz="2600" i="1">
                                <a:latin typeface="Cambria Math" charset="0"/>
                              </a:rPr>
                              <m:t>𝑆</m:t>
                            </m:r>
                            <m:d>
                              <m:dPr>
                                <m:ctrlPr>
                                  <a:rPr lang="en-US" sz="2600" i="1">
                                    <a:latin typeface="Cambria Math"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e>
                        </m:d>
                      </m:e>
                    </m:func>
                  </m:oMath>
                </a14:m>
                <a:r>
                  <a:rPr lang="en-US" sz="2600" b="0" i="1" dirty="0" smtClean="0">
                    <a:latin typeface="Cambria Math" panose="02040503050406030204" pitchFamily="18" charset="0"/>
                  </a:rPr>
                  <a:t/>
                </a:r>
                <a:br>
                  <a:rPr lang="en-US" sz="2600" b="0" i="1" dirty="0" smtClean="0">
                    <a:latin typeface="Cambria Math" panose="02040503050406030204" pitchFamily="18" charset="0"/>
                  </a:rPr>
                </a:br>
                <a:r>
                  <a:rPr lang="en-US" sz="2600" b="0" i="1" dirty="0" smtClean="0">
                    <a:latin typeface="Cambria Math" panose="02040503050406030204" pitchFamily="18" charset="0"/>
                  </a:rPr>
                  <a:t>=</a:t>
                </a:r>
                <a14:m>
                  <m:oMath xmlns:m="http://schemas.openxmlformats.org/officeDocument/2006/math">
                    <m:nary>
                      <m:naryPr>
                        <m:chr m:val="∏"/>
                        <m:supHide m:val="on"/>
                        <m:ctrlPr>
                          <a:rPr lang="en-US" sz="2600" b="0" i="1" smtClean="0">
                            <a:latin typeface="Cambria Math" charset="0"/>
                          </a:rPr>
                        </m:ctrlPr>
                      </m:naryPr>
                      <m:sub>
                        <m:r>
                          <a:rPr lang="en-US" sz="2600" b="0" i="1" smtClean="0">
                            <a:latin typeface="Cambria Math" panose="02040503050406030204" pitchFamily="18" charset="0"/>
                          </a:rPr>
                          <m:t>𝑖</m:t>
                        </m:r>
                      </m:sub>
                      <m:sup/>
                      <m:e>
                        <m:func>
                          <m:funcPr>
                            <m:ctrlPr>
                              <a:rPr lang="en-US" sz="2600" b="0" i="1" smtClean="0">
                                <a:latin typeface="Cambria Math" charset="0"/>
                              </a:rPr>
                            </m:ctrlPr>
                          </m:funcPr>
                          <m:fName>
                            <m:r>
                              <m:rPr>
                                <m:sty m:val="p"/>
                              </m:rPr>
                              <a:rPr lang="en-US" sz="2600" b="0" i="0" smtClean="0">
                                <a:latin typeface="Cambria Math" panose="02040503050406030204" pitchFamily="18" charset="0"/>
                              </a:rPr>
                              <m:t>exp</m:t>
                            </m:r>
                          </m:fName>
                          <m:e>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𝑘</m:t>
                                </m:r>
                              </m:sub>
                              <m:sup/>
                              <m:e>
                                <m:sSub>
                                  <m:sSubPr>
                                    <m:ctrlPr>
                                      <a:rPr lang="en-US" sz="2600" i="1">
                                        <a:latin typeface="Cambria Math" charset="0"/>
                                      </a:rPr>
                                    </m:ctrlPr>
                                  </m:sSubPr>
                                  <m:e>
                                    <m:sSub>
                                      <m:sSubPr>
                                        <m:ctrlPr>
                                          <a:rPr lang="en-US" sz="2600" i="1">
                                            <a:latin typeface="Cambria Math"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𝑙</m:t>
                                    </m:r>
                                  </m:sub>
                                  <m:sup/>
                                  <m:e>
                                    <m:sSub>
                                      <m:sSubPr>
                                        <m:ctrlPr>
                                          <a:rPr lang="en-US" sz="2600" i="1">
                                            <a:latin typeface="Cambria Math" charset="0"/>
                                          </a:rPr>
                                        </m:ctrlPr>
                                      </m:sSubPr>
                                      <m:e>
                                        <m:r>
                                          <a:rPr lang="en-US" sz="2600" i="1">
                                            <a:latin typeface="Cambria Math" charset="0"/>
                                          </a:rPr>
                                          <m:t>𝛾</m:t>
                                        </m:r>
                                      </m:e>
                                      <m:sub>
                                        <m:r>
                                          <a:rPr lang="en-US" sz="2600" i="1">
                                            <a:latin typeface="Cambria Math" panose="02040503050406030204" pitchFamily="18" charset="0"/>
                                          </a:rPr>
                                          <m:t>𝑙</m:t>
                                        </m:r>
                                      </m:sub>
                                    </m:sSub>
                                    <m:sSub>
                                      <m:sSubPr>
                                        <m:ctrlPr>
                                          <a:rPr lang="en-US" sz="2600" i="1">
                                            <a:latin typeface="Cambria Math"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r>
                              <a:rPr lang="en-US" sz="2600" i="1">
                                <a:latin typeface="Cambria Math" panose="02040503050406030204" pitchFamily="18" charset="0"/>
                              </a:rPr>
                              <m:t>)</m:t>
                            </m:r>
                          </m:e>
                        </m:func>
                      </m:e>
                    </m:nary>
                  </m:oMath>
                </a14:m>
                <a:r>
                  <a:rPr lang="en-US" sz="2600" dirty="0" smtClean="0"/>
                  <a:t> </a:t>
                </a: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59" t="-994"/>
                </a:stretch>
              </a:blipFill>
            </p:spPr>
            <p:txBody>
              <a:bodyPr/>
              <a:lstStyle/>
              <a:p>
                <a:r>
                  <a:rPr lang="en-US">
                    <a:noFill/>
                  </a:rPr>
                  <a:t> </a:t>
                </a:r>
              </a:p>
            </p:txBody>
          </p:sp>
        </mc:Fallback>
      </mc:AlternateContent>
      <p:grpSp>
        <p:nvGrpSpPr>
          <p:cNvPr id="30" name="Group 29"/>
          <p:cNvGrpSpPr/>
          <p:nvPr/>
        </p:nvGrpSpPr>
        <p:grpSpPr>
          <a:xfrm>
            <a:off x="1890033" y="3992269"/>
            <a:ext cx="4690381" cy="1828800"/>
            <a:chOff x="1994808" y="4062868"/>
            <a:chExt cx="4690381" cy="1828800"/>
          </a:xfrm>
        </p:grpSpPr>
        <mc:AlternateContent xmlns:mc="http://schemas.openxmlformats.org/markup-compatibility/2006" xmlns:a14="http://schemas.microsoft.com/office/drawing/2010/main">
          <mc:Choice Requires="a14">
            <p:sp>
              <p:nvSpPr>
                <p:cNvPr id="4" name="Oval 3"/>
                <p:cNvSpPr/>
                <p:nvPr/>
              </p:nvSpPr>
              <p:spPr>
                <a:xfrm>
                  <a:off x="468221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3</m:t>
                            </m:r>
                          </m:sub>
                        </m:sSub>
                      </m:oMath>
                    </m:oMathPara>
                  </a14:m>
                  <a:endParaRPr lang="en-US" sz="2400" dirty="0"/>
                </a:p>
              </p:txBody>
            </p:sp>
          </mc:Choice>
          <mc:Fallback xmlns="">
            <p:sp>
              <p:nvSpPr>
                <p:cNvPr id="4" name="Oval 3"/>
                <p:cNvSpPr>
                  <a:spLocks noRot="1" noChangeAspect="1" noMove="1" noResize="1" noEditPoints="1" noAdjustHandles="1" noChangeArrowheads="1" noChangeShapeType="1" noTextEdit="1"/>
                </p:cNvSpPr>
                <p:nvPr/>
              </p:nvSpPr>
              <p:spPr>
                <a:xfrm>
                  <a:off x="4682218" y="4062868"/>
                  <a:ext cx="685800" cy="685800"/>
                </a:xfrm>
                <a:prstGeom prst="ellipse">
                  <a:avLst/>
                </a:prstGeom>
                <a:blipFill rotWithShape="0">
                  <a:blip r:embed="rId3"/>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599938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4</m:t>
                            </m:r>
                          </m:sub>
                        </m:sSub>
                      </m:oMath>
                    </m:oMathPara>
                  </a14:m>
                  <a:endParaRPr lang="en-US" sz="2400" dirty="0"/>
                </a:p>
              </p:txBody>
            </p:sp>
          </mc:Choice>
          <mc:Fallback xmlns="">
            <p:sp>
              <p:nvSpPr>
                <p:cNvPr id="5" name="Oval 4"/>
                <p:cNvSpPr>
                  <a:spLocks noRot="1" noChangeAspect="1" noMove="1" noResize="1" noEditPoints="1" noAdjustHandles="1" noChangeArrowheads="1" noChangeShapeType="1" noTextEdit="1"/>
                </p:cNvSpPr>
                <p:nvPr/>
              </p:nvSpPr>
              <p:spPr>
                <a:xfrm>
                  <a:off x="5999389" y="4062868"/>
                  <a:ext cx="685800" cy="685800"/>
                </a:xfrm>
                <a:prstGeom prst="ellipse">
                  <a:avLst/>
                </a:prstGeom>
                <a:blipFill rotWithShape="0">
                  <a:blip r:embed="rId4"/>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468221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oMath>
                    </m:oMathPara>
                  </a14:m>
                  <a:endParaRPr lang="en-US" sz="2400" dirty="0"/>
                </a:p>
              </p:txBody>
            </p:sp>
          </mc:Choice>
          <mc:Fallback xmlns="">
            <p:sp>
              <p:nvSpPr>
                <p:cNvPr id="6" name="Oval 5"/>
                <p:cNvSpPr>
                  <a:spLocks noRot="1" noChangeAspect="1" noMove="1" noResize="1" noEditPoints="1" noAdjustHandles="1" noChangeArrowheads="1" noChangeShapeType="1" noTextEdit="1"/>
                </p:cNvSpPr>
                <p:nvPr/>
              </p:nvSpPr>
              <p:spPr>
                <a:xfrm>
                  <a:off x="4682218" y="5205868"/>
                  <a:ext cx="685800" cy="685800"/>
                </a:xfrm>
                <a:prstGeom prst="ellipse">
                  <a:avLst/>
                </a:prstGeom>
                <a:blipFill rotWithShape="0">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599938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4</m:t>
                            </m:r>
                          </m:sub>
                        </m:sSub>
                      </m:oMath>
                    </m:oMathPara>
                  </a14:m>
                  <a:endParaRPr lang="en-US" sz="2400" dirty="0"/>
                </a:p>
              </p:txBody>
            </p:sp>
          </mc:Choice>
          <mc:Fallback xmlns="">
            <p:sp>
              <p:nvSpPr>
                <p:cNvPr id="7" name="Oval 6"/>
                <p:cNvSpPr>
                  <a:spLocks noRot="1" noChangeAspect="1" noMove="1" noResize="1" noEditPoints="1" noAdjustHandles="1" noChangeArrowheads="1" noChangeShapeType="1" noTextEdit="1"/>
                </p:cNvSpPr>
                <p:nvPr/>
              </p:nvSpPr>
              <p:spPr>
                <a:xfrm>
                  <a:off x="5999389" y="5205868"/>
                  <a:ext cx="685800" cy="685800"/>
                </a:xfrm>
                <a:prstGeom prst="ellipse">
                  <a:avLst/>
                </a:prstGeom>
                <a:blipFill rotWithShape="0">
                  <a:blip r:embed="rId6"/>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8" name="Straight Arrow Connector 7"/>
            <p:cNvCxnSpPr>
              <a:stCxn id="4" idx="6"/>
              <a:endCxn id="5" idx="2"/>
            </p:cNvCxnSpPr>
            <p:nvPr/>
          </p:nvCxnSpPr>
          <p:spPr>
            <a:xfrm>
              <a:off x="536801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a:endCxn id="4" idx="4"/>
            </p:cNvCxnSpPr>
            <p:nvPr/>
          </p:nvCxnSpPr>
          <p:spPr>
            <a:xfrm flipV="1">
              <a:off x="502511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0"/>
              <a:endCxn id="5" idx="4"/>
            </p:cNvCxnSpPr>
            <p:nvPr/>
          </p:nvCxnSpPr>
          <p:spPr>
            <a:xfrm flipV="1">
              <a:off x="634228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p:cNvSpPr/>
                <p:nvPr/>
              </p:nvSpPr>
              <p:spPr>
                <a:xfrm>
                  <a:off x="199480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1</m:t>
                            </m:r>
                          </m:sub>
                        </m:sSub>
                      </m:oMath>
                    </m:oMathPara>
                  </a14:m>
                  <a:endParaRPr lang="en-US" sz="2400" dirty="0"/>
                </a:p>
              </p:txBody>
            </p:sp>
          </mc:Choice>
          <mc:Fallback xmlns="">
            <p:sp>
              <p:nvSpPr>
                <p:cNvPr id="15" name="Oval 14"/>
                <p:cNvSpPr>
                  <a:spLocks noRot="1" noChangeAspect="1" noMove="1" noResize="1" noEditPoints="1" noAdjustHandles="1" noChangeArrowheads="1" noChangeShapeType="1" noTextEdit="1"/>
                </p:cNvSpPr>
                <p:nvPr/>
              </p:nvSpPr>
              <p:spPr>
                <a:xfrm>
                  <a:off x="1994808" y="4062868"/>
                  <a:ext cx="685800" cy="685800"/>
                </a:xfrm>
                <a:prstGeom prst="ellipse">
                  <a:avLst/>
                </a:prstGeom>
                <a:blipFill rotWithShape="0">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331197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16" name="Oval 15"/>
                <p:cNvSpPr>
                  <a:spLocks noRot="1" noChangeAspect="1" noMove="1" noResize="1" noEditPoints="1" noAdjustHandles="1" noChangeArrowheads="1" noChangeShapeType="1" noTextEdit="1"/>
                </p:cNvSpPr>
                <p:nvPr/>
              </p:nvSpPr>
              <p:spPr>
                <a:xfrm>
                  <a:off x="3311979" y="4062868"/>
                  <a:ext cx="685800" cy="685800"/>
                </a:xfrm>
                <a:prstGeom prst="ellipse">
                  <a:avLst/>
                </a:prstGeom>
                <a:blipFill rotWithShape="0">
                  <a:blip r:embed="rId8"/>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199480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oMath>
                    </m:oMathPara>
                  </a14:m>
                  <a:endParaRPr lang="en-US" sz="2400" dirty="0"/>
                </a:p>
              </p:txBody>
            </p:sp>
          </mc:Choice>
          <mc:Fallback xmlns="">
            <p:sp>
              <p:nvSpPr>
                <p:cNvPr id="17" name="Oval 16"/>
                <p:cNvSpPr>
                  <a:spLocks noRot="1" noChangeAspect="1" noMove="1" noResize="1" noEditPoints="1" noAdjustHandles="1" noChangeArrowheads="1" noChangeShapeType="1" noTextEdit="1"/>
                </p:cNvSpPr>
                <p:nvPr/>
              </p:nvSpPr>
              <p:spPr>
                <a:xfrm>
                  <a:off x="1994808" y="5205868"/>
                  <a:ext cx="685800" cy="685800"/>
                </a:xfrm>
                <a:prstGeom prst="ellipse">
                  <a:avLst/>
                </a:prstGeom>
                <a:blipFill rotWithShape="0">
                  <a:blip r:embed="rId9"/>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331197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oMath>
                    </m:oMathPara>
                  </a14:m>
                  <a:endParaRPr lang="en-US" sz="2400" dirty="0"/>
                </a:p>
              </p:txBody>
            </p:sp>
          </mc:Choice>
          <mc:Fallback xmlns="">
            <p:sp>
              <p:nvSpPr>
                <p:cNvPr id="18" name="Oval 17"/>
                <p:cNvSpPr>
                  <a:spLocks noRot="1" noChangeAspect="1" noMove="1" noResize="1" noEditPoints="1" noAdjustHandles="1" noChangeArrowheads="1" noChangeShapeType="1" noTextEdit="1"/>
                </p:cNvSpPr>
                <p:nvPr/>
              </p:nvSpPr>
              <p:spPr>
                <a:xfrm>
                  <a:off x="3311979" y="5205868"/>
                  <a:ext cx="685800" cy="685800"/>
                </a:xfrm>
                <a:prstGeom prst="ellipse">
                  <a:avLst/>
                </a:prstGeom>
                <a:blipFill rotWithShape="0">
                  <a:blip r:embed="rId10"/>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9" name="Straight Arrow Connector 18"/>
            <p:cNvCxnSpPr>
              <a:stCxn id="15" idx="6"/>
              <a:endCxn id="16" idx="2"/>
            </p:cNvCxnSpPr>
            <p:nvPr/>
          </p:nvCxnSpPr>
          <p:spPr>
            <a:xfrm>
              <a:off x="268060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0"/>
              <a:endCxn id="15" idx="4"/>
            </p:cNvCxnSpPr>
            <p:nvPr/>
          </p:nvCxnSpPr>
          <p:spPr>
            <a:xfrm flipV="1">
              <a:off x="233770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0"/>
              <a:endCxn id="16" idx="4"/>
            </p:cNvCxnSpPr>
            <p:nvPr/>
          </p:nvCxnSpPr>
          <p:spPr>
            <a:xfrm flipV="1">
              <a:off x="365487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4" idx="2"/>
            </p:cNvCxnSpPr>
            <p:nvPr/>
          </p:nvCxnSpPr>
          <p:spPr>
            <a:xfrm>
              <a:off x="3997779" y="4405768"/>
              <a:ext cx="6844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6436858" y="4613689"/>
            <a:ext cx="2505755" cy="707886"/>
            <a:chOff x="6654572" y="5038231"/>
            <a:chExt cx="2505755" cy="707886"/>
          </a:xfrm>
        </p:grpSpPr>
        <mc:AlternateContent xmlns:mc="http://schemas.openxmlformats.org/markup-compatibility/2006" xmlns:a14="http://schemas.microsoft.com/office/drawing/2010/main">
          <mc:Choice Requires="a14">
            <p:sp>
              <p:nvSpPr>
                <p:cNvPr id="24" name="TextBox 23"/>
                <p:cNvSpPr txBox="1"/>
                <p:nvPr/>
              </p:nvSpPr>
              <p:spPr>
                <a:xfrm>
                  <a:off x="7407727" y="5038231"/>
                  <a:ext cx="1752600" cy="707886"/>
                </a:xfrm>
                <a:prstGeom prst="rect">
                  <a:avLst/>
                </a:prstGeom>
                <a:noFill/>
              </p:spPr>
              <p:txBody>
                <a:bodyPr wrap="square" rtlCol="0">
                  <a:spAutoFit/>
                </a:bodyPr>
                <a:lstStyle/>
                <a:p>
                  <a:r>
                    <a:rPr lang="en-US" sz="2000" dirty="0" smtClean="0">
                      <a:solidFill>
                        <a:srgbClr val="0070C0"/>
                      </a:solidFill>
                    </a:rPr>
                    <a:t>Node feature </a:t>
                  </a:r>
                  <a14:m>
                    <m:oMath xmlns:m="http://schemas.openxmlformats.org/officeDocument/2006/math">
                      <m:r>
                        <a:rPr lang="en-US" sz="2000" b="0" i="1" smtClean="0">
                          <a:solidFill>
                            <a:srgbClr val="0070C0"/>
                          </a:solidFill>
                          <a:latin typeface="Cambria Math" panose="02040503050406030204" pitchFamily="18" charset="0"/>
                        </a:rPr>
                        <m:t>𝑓</m:t>
                      </m:r>
                      <m:r>
                        <a:rPr lang="en-US" sz="2000" b="0" i="1" smtClean="0">
                          <a:solidFill>
                            <a:srgbClr val="0070C0"/>
                          </a:solidFill>
                          <a:latin typeface="Cambria Math" panose="02040503050406030204" pitchFamily="18" charset="0"/>
                        </a:rPr>
                        <m:t>(</m:t>
                      </m:r>
                      <m:sSub>
                        <m:sSubPr>
                          <m:ctrlPr>
                            <a:rPr lang="en-US" sz="2000" b="0" i="1" smtClean="0">
                              <a:solidFill>
                                <a:srgbClr val="0070C0"/>
                              </a:solidFill>
                              <a:latin typeface="Cambria Math" charset="0"/>
                            </a:rPr>
                          </m:ctrlPr>
                        </m:sSubPr>
                        <m:e>
                          <m:r>
                            <a:rPr lang="en-US" sz="2000" b="0" i="1" smtClean="0">
                              <a:solidFill>
                                <a:srgbClr val="0070C0"/>
                              </a:solidFill>
                              <a:latin typeface="Cambria Math" panose="02040503050406030204" pitchFamily="18" charset="0"/>
                            </a:rPr>
                            <m:t>𝑡</m:t>
                          </m:r>
                        </m:e>
                        <m:sub>
                          <m:r>
                            <a:rPr lang="en-US" sz="2000" b="0" i="1" smtClean="0">
                              <a:solidFill>
                                <a:srgbClr val="0070C0"/>
                              </a:solidFill>
                              <a:latin typeface="Cambria Math" panose="02040503050406030204" pitchFamily="18" charset="0"/>
                            </a:rPr>
                            <m:t>𝑖</m:t>
                          </m:r>
                        </m:sub>
                      </m:sSub>
                      <m:r>
                        <a:rPr lang="en-US" sz="2000" b="0" i="1" smtClean="0">
                          <a:solidFill>
                            <a:srgbClr val="0070C0"/>
                          </a:solidFill>
                          <a:latin typeface="Cambria Math" panose="02040503050406030204" pitchFamily="18" charset="0"/>
                        </a:rPr>
                        <m:t>,</m:t>
                      </m:r>
                      <m:r>
                        <a:rPr lang="en-US" sz="2000" b="1" i="1" smtClean="0">
                          <a:solidFill>
                            <a:srgbClr val="0070C0"/>
                          </a:solidFill>
                          <a:latin typeface="Cambria Math" panose="02040503050406030204" pitchFamily="18" charset="0"/>
                        </a:rPr>
                        <m:t>𝒘</m:t>
                      </m:r>
                      <m:r>
                        <a:rPr lang="en-US" sz="2000" b="0" i="1" smtClean="0">
                          <a:solidFill>
                            <a:srgbClr val="0070C0"/>
                          </a:solidFill>
                          <a:latin typeface="Cambria Math" panose="02040503050406030204" pitchFamily="18" charset="0"/>
                        </a:rPr>
                        <m:t>)</m:t>
                      </m:r>
                    </m:oMath>
                  </a14:m>
                  <a:endParaRPr lang="en-US" sz="2000" dirty="0">
                    <a:solidFill>
                      <a:srgbClr val="0070C0"/>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407727" y="5038231"/>
                  <a:ext cx="1752600" cy="707886"/>
                </a:xfrm>
                <a:prstGeom prst="rect">
                  <a:avLst/>
                </a:prstGeom>
                <a:blipFill rotWithShape="0">
                  <a:blip r:embed="rId11"/>
                  <a:stretch>
                    <a:fillRect l="-3472" t="-5172" b="-7759"/>
                  </a:stretch>
                </a:blipFill>
              </p:spPr>
              <p:txBody>
                <a:bodyPr/>
                <a:lstStyle/>
                <a:p>
                  <a:r>
                    <a:rPr lang="en-US">
                      <a:noFill/>
                    </a:rPr>
                    <a:t> </a:t>
                  </a:r>
                </a:p>
              </p:txBody>
            </p:sp>
          </mc:Fallback>
        </mc:AlternateContent>
        <p:cxnSp>
          <p:nvCxnSpPr>
            <p:cNvPr id="26" name="Straight Arrow Connector 25"/>
            <p:cNvCxnSpPr/>
            <p:nvPr/>
          </p:nvCxnSpPr>
          <p:spPr>
            <a:xfrm flipH="1">
              <a:off x="6654572" y="5392174"/>
              <a:ext cx="64225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5578928" y="3786357"/>
            <a:ext cx="3347358" cy="707886"/>
            <a:chOff x="5796642" y="4210899"/>
            <a:chExt cx="3347358" cy="707886"/>
          </a:xfrm>
        </p:grpSpPr>
        <mc:AlternateContent xmlns:mc="http://schemas.openxmlformats.org/markup-compatibility/2006" xmlns:a14="http://schemas.microsoft.com/office/drawing/2010/main">
          <mc:Choice Requires="a14">
            <p:sp>
              <p:nvSpPr>
                <p:cNvPr id="27" name="TextBox 26"/>
                <p:cNvSpPr txBox="1"/>
                <p:nvPr/>
              </p:nvSpPr>
              <p:spPr>
                <a:xfrm>
                  <a:off x="7391400" y="4210899"/>
                  <a:ext cx="1752600" cy="707886"/>
                </a:xfrm>
                <a:prstGeom prst="rect">
                  <a:avLst/>
                </a:prstGeom>
                <a:noFill/>
              </p:spPr>
              <p:txBody>
                <a:bodyPr wrap="square" rtlCol="0">
                  <a:spAutoFit/>
                </a:bodyPr>
                <a:lstStyle/>
                <a:p>
                  <a:r>
                    <a:rPr lang="en-US" sz="2000" dirty="0" smtClean="0">
                      <a:solidFill>
                        <a:srgbClr val="00B050"/>
                      </a:solidFill>
                    </a:rPr>
                    <a:t>Edge feature </a:t>
                  </a:r>
                  <a14:m>
                    <m:oMath xmlns:m="http://schemas.openxmlformats.org/officeDocument/2006/math">
                      <m:r>
                        <a:rPr lang="en-US" sz="2000" b="0" i="1" smtClean="0">
                          <a:solidFill>
                            <a:srgbClr val="00B050"/>
                          </a:solidFill>
                          <a:latin typeface="Cambria Math" panose="02040503050406030204" pitchFamily="18" charset="0"/>
                        </a:rPr>
                        <m:t>𝑔</m:t>
                      </m:r>
                      <m:r>
                        <a:rPr lang="en-US" sz="2000" b="0" i="1" smtClean="0">
                          <a:solidFill>
                            <a:srgbClr val="00B050"/>
                          </a:solidFill>
                          <a:latin typeface="Cambria Math" panose="02040503050406030204" pitchFamily="18" charset="0"/>
                        </a:rPr>
                        <m:t>(</m:t>
                      </m:r>
                      <m:sSub>
                        <m:sSubPr>
                          <m:ctrlPr>
                            <a:rPr lang="en-US" sz="2000" b="0" i="1" smtClean="0">
                              <a:solidFill>
                                <a:srgbClr val="00B050"/>
                              </a:solidFill>
                              <a:latin typeface="Cambria Math" charset="0"/>
                            </a:rPr>
                          </m:ctrlPr>
                        </m:sSubPr>
                        <m:e>
                          <m:r>
                            <a:rPr lang="en-US" sz="2000" b="0" i="1" smtClean="0">
                              <a:solidFill>
                                <a:srgbClr val="00B050"/>
                              </a:solidFill>
                              <a:latin typeface="Cambria Math" panose="02040503050406030204" pitchFamily="18" charset="0"/>
                            </a:rPr>
                            <m:t>𝑡</m:t>
                          </m:r>
                        </m:e>
                        <m:sub>
                          <m:r>
                            <a:rPr lang="en-US" sz="2000" b="0" i="1" smtClean="0">
                              <a:solidFill>
                                <a:srgbClr val="00B050"/>
                              </a:solidFill>
                              <a:latin typeface="Cambria Math" panose="02040503050406030204" pitchFamily="18" charset="0"/>
                            </a:rPr>
                            <m:t>𝑖</m:t>
                          </m:r>
                        </m:sub>
                      </m:sSub>
                      <m:r>
                        <a:rPr lang="en-US" sz="2000" b="0" i="1" smtClean="0">
                          <a:solidFill>
                            <a:srgbClr val="00B050"/>
                          </a:solidFill>
                          <a:latin typeface="Cambria Math" panose="02040503050406030204" pitchFamily="18" charset="0"/>
                        </a:rPr>
                        <m:t>,</m:t>
                      </m:r>
                      <m:sSub>
                        <m:sSubPr>
                          <m:ctrlPr>
                            <a:rPr lang="en-US" sz="2000" b="0" i="1" smtClean="0">
                              <a:solidFill>
                                <a:srgbClr val="00B050"/>
                              </a:solidFill>
                              <a:latin typeface="Cambria Math" charset="0"/>
                            </a:rPr>
                          </m:ctrlPr>
                        </m:sSubPr>
                        <m:e>
                          <m:r>
                            <a:rPr lang="en-US" sz="2000" b="0" i="1" smtClean="0">
                              <a:solidFill>
                                <a:srgbClr val="00B050"/>
                              </a:solidFill>
                              <a:latin typeface="Cambria Math" panose="02040503050406030204" pitchFamily="18" charset="0"/>
                            </a:rPr>
                            <m:t>𝑡</m:t>
                          </m:r>
                        </m:e>
                        <m:sub>
                          <m:r>
                            <a:rPr lang="en-US" sz="2000" b="0" i="1" smtClean="0">
                              <a:solidFill>
                                <a:srgbClr val="00B050"/>
                              </a:solidFill>
                              <a:latin typeface="Cambria Math" panose="02040503050406030204" pitchFamily="18" charset="0"/>
                            </a:rPr>
                            <m:t>𝑖</m:t>
                          </m:r>
                          <m:r>
                            <a:rPr lang="en-US" sz="2000" b="0" i="1" smtClean="0">
                              <a:solidFill>
                                <a:srgbClr val="00B050"/>
                              </a:solidFill>
                              <a:latin typeface="Cambria Math" panose="02040503050406030204" pitchFamily="18" charset="0"/>
                            </a:rPr>
                            <m:t>−1</m:t>
                          </m:r>
                        </m:sub>
                      </m:sSub>
                      <m:r>
                        <a:rPr lang="en-US" sz="2000" b="0" i="1" smtClean="0">
                          <a:solidFill>
                            <a:srgbClr val="00B050"/>
                          </a:solidFill>
                          <a:latin typeface="Cambria Math" panose="02040503050406030204" pitchFamily="18" charset="0"/>
                        </a:rPr>
                        <m:t>,</m:t>
                      </m:r>
                      <m:r>
                        <a:rPr lang="en-US" sz="2000" b="1" i="1" smtClean="0">
                          <a:solidFill>
                            <a:srgbClr val="00B050"/>
                          </a:solidFill>
                          <a:latin typeface="Cambria Math" panose="02040503050406030204" pitchFamily="18" charset="0"/>
                        </a:rPr>
                        <m:t>𝒘</m:t>
                      </m:r>
                      <m:r>
                        <a:rPr lang="en-US" sz="2000" b="0" i="1" smtClean="0">
                          <a:solidFill>
                            <a:srgbClr val="00B050"/>
                          </a:solidFill>
                          <a:latin typeface="Cambria Math" panose="02040503050406030204" pitchFamily="18" charset="0"/>
                        </a:rPr>
                        <m:t>)</m:t>
                      </m:r>
                    </m:oMath>
                  </a14:m>
                  <a:endParaRPr lang="en-US" sz="2000" dirty="0">
                    <a:solidFill>
                      <a:srgbClr val="00B05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391400" y="4210899"/>
                  <a:ext cx="1752600" cy="707886"/>
                </a:xfrm>
                <a:prstGeom prst="rect">
                  <a:avLst/>
                </a:prstGeom>
                <a:blipFill rotWithShape="0">
                  <a:blip r:embed="rId12"/>
                  <a:stretch>
                    <a:fillRect l="-3833" t="-4310" b="-8621"/>
                  </a:stretch>
                </a:blipFill>
              </p:spPr>
              <p:txBody>
                <a:bodyPr/>
                <a:lstStyle/>
                <a:p>
                  <a:r>
                    <a:rPr lang="en-US">
                      <a:noFill/>
                    </a:rPr>
                    <a:t> </a:t>
                  </a:r>
                </a:p>
              </p:txBody>
            </p:sp>
          </mc:Fallback>
        </mc:AlternateContent>
        <p:cxnSp>
          <p:nvCxnSpPr>
            <p:cNvPr id="28" name="Straight Arrow Connector 27"/>
            <p:cNvCxnSpPr/>
            <p:nvPr/>
          </p:nvCxnSpPr>
          <p:spPr>
            <a:xfrm flipH="1">
              <a:off x="5796642" y="4462712"/>
              <a:ext cx="1500188" cy="17755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Slide Number Placeholder 12"/>
          <p:cNvSpPr>
            <a:spLocks noGrp="1"/>
          </p:cNvSpPr>
          <p:nvPr>
            <p:ph type="sldNum" sz="quarter" idx="12"/>
          </p:nvPr>
        </p:nvSpPr>
        <p:spPr/>
        <p:txBody>
          <a:bodyPr/>
          <a:lstStyle/>
          <a:p>
            <a:fld id="{1F659266-CC28-4756-A079-26437DFBC729}" type="slidenum">
              <a:rPr lang="en-US" smtClean="0"/>
              <a:t>63</a:t>
            </a:fld>
            <a:endParaRPr lang="en-US"/>
          </a:p>
        </p:txBody>
      </p:sp>
    </p:spTree>
    <p:extLst>
      <p:ext uri="{BB962C8B-B14F-4D97-AF65-F5344CB8AC3E}">
        <p14:creationId xmlns:p14="http://schemas.microsoft.com/office/powerpoint/2010/main" val="60299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features</a:t>
            </a:r>
            <a:endParaRPr lang="en-US" dirty="0"/>
          </a:p>
        </p:txBody>
      </p:sp>
      <p:sp>
        <p:nvSpPr>
          <p:cNvPr id="3" name="Content Placeholder 2"/>
          <p:cNvSpPr>
            <a:spLocks noGrp="1"/>
          </p:cNvSpPr>
          <p:nvPr>
            <p:ph idx="1"/>
          </p:nvPr>
        </p:nvSpPr>
        <p:spPr/>
        <p:txBody>
          <a:bodyPr/>
          <a:lstStyle/>
          <a:p>
            <a:r>
              <a:rPr lang="en-US" dirty="0" smtClean="0"/>
              <a:t>Emission-like features</a:t>
            </a:r>
          </a:p>
          <a:p>
            <a:pPr lvl="1"/>
            <a:r>
              <a:rPr lang="en-US" dirty="0" smtClean="0"/>
              <a:t>Binary feature functions</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NNP</a:t>
            </a:r>
            <a:r>
              <a:rPr lang="en-US" dirty="0" smtClean="0"/>
              <a:t>(China) </a:t>
            </a:r>
            <a:r>
              <a:rPr lang="en-US" dirty="0"/>
              <a:t>= </a:t>
            </a:r>
            <a:r>
              <a:rPr lang="en-US" dirty="0" smtClean="0"/>
              <a:t>1</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VB</a:t>
            </a:r>
            <a:r>
              <a:rPr lang="en-US" dirty="0" smtClean="0"/>
              <a:t>(know) </a:t>
            </a:r>
            <a:r>
              <a:rPr lang="en-US" dirty="0"/>
              <a:t>= </a:t>
            </a:r>
            <a:r>
              <a:rPr lang="en-US" dirty="0" smtClean="0"/>
              <a:t>0</a:t>
            </a:r>
          </a:p>
          <a:p>
            <a:pPr lvl="1"/>
            <a:r>
              <a:rPr lang="en-US" dirty="0" smtClean="0"/>
              <a:t>Integer </a:t>
            </a:r>
            <a:r>
              <a:rPr lang="en-US" dirty="0"/>
              <a:t>(or real-valued) </a:t>
            </a:r>
            <a:r>
              <a:rPr lang="en-US" dirty="0" smtClean="0"/>
              <a:t>feature functions</a:t>
            </a:r>
          </a:p>
          <a:p>
            <a:pPr lvl="2"/>
            <a:r>
              <a:rPr lang="en-US" dirty="0" err="1" smtClean="0"/>
              <a:t>f</a:t>
            </a:r>
            <a:r>
              <a:rPr lang="en-US" baseline="-25000" dirty="0" err="1" smtClean="0"/>
              <a:t>number</a:t>
            </a:r>
            <a:r>
              <a:rPr lang="en-US" baseline="-25000" dirty="0" smtClean="0"/>
              <a:t>-of-vowels-</a:t>
            </a:r>
            <a:r>
              <a:rPr lang="en-US" b="1" baseline="-25000" dirty="0" smtClean="0">
                <a:solidFill>
                  <a:srgbClr val="FF0000"/>
                </a:solidFill>
              </a:rPr>
              <a:t>NNP</a:t>
            </a:r>
            <a:r>
              <a:rPr lang="en-US" dirty="0" smtClean="0"/>
              <a:t>(China) </a:t>
            </a:r>
            <a:r>
              <a:rPr lang="en-US" dirty="0"/>
              <a:t>= </a:t>
            </a:r>
            <a:r>
              <a:rPr lang="en-US" dirty="0" smtClean="0"/>
              <a:t>2</a:t>
            </a:r>
          </a:p>
          <a:p>
            <a:r>
              <a:rPr lang="en-US" dirty="0" smtClean="0"/>
              <a:t>Transition-like features</a:t>
            </a:r>
          </a:p>
          <a:p>
            <a:pPr lvl="1"/>
            <a:r>
              <a:rPr lang="en-US" dirty="0"/>
              <a:t>Binary feature functions</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VB</a:t>
            </a:r>
            <a:r>
              <a:rPr lang="en-US" baseline="-25000" dirty="0" smtClean="0"/>
              <a:t>-</a:t>
            </a:r>
            <a:r>
              <a:rPr lang="en-US" b="1" baseline="-25000" dirty="0" smtClean="0">
                <a:solidFill>
                  <a:srgbClr val="FF0000"/>
                </a:solidFill>
              </a:rPr>
              <a:t>NNP</a:t>
            </a:r>
            <a:r>
              <a:rPr lang="en-US" dirty="0" smtClean="0"/>
              <a:t>(China) </a:t>
            </a:r>
            <a:r>
              <a:rPr lang="en-US" dirty="0"/>
              <a:t>= 1</a:t>
            </a:r>
          </a:p>
          <a:p>
            <a:pPr lvl="2"/>
            <a:endParaRPr lang="en-US" dirty="0" smtClean="0"/>
          </a:p>
          <a:p>
            <a:pPr lvl="1"/>
            <a:endParaRPr lang="en-US" dirty="0"/>
          </a:p>
        </p:txBody>
      </p:sp>
      <p:grpSp>
        <p:nvGrpSpPr>
          <p:cNvPr id="12" name="Group 11"/>
          <p:cNvGrpSpPr/>
          <p:nvPr/>
        </p:nvGrpSpPr>
        <p:grpSpPr>
          <a:xfrm>
            <a:off x="4942114" y="3121881"/>
            <a:ext cx="3320143" cy="2530525"/>
            <a:chOff x="4974771" y="3222482"/>
            <a:chExt cx="3320143" cy="2530525"/>
          </a:xfrm>
        </p:grpSpPr>
        <p:cxnSp>
          <p:nvCxnSpPr>
            <p:cNvPr id="5" name="Straight Arrow Connector 4"/>
            <p:cNvCxnSpPr/>
            <p:nvPr/>
          </p:nvCxnSpPr>
          <p:spPr>
            <a:xfrm>
              <a:off x="5279571" y="4461439"/>
              <a:ext cx="555172" cy="4789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974771" y="5122974"/>
              <a:ext cx="859972" cy="63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34743" y="4688334"/>
              <a:ext cx="2460171" cy="646331"/>
            </a:xfrm>
            <a:prstGeom prst="rect">
              <a:avLst/>
            </a:prstGeom>
            <a:noFill/>
          </p:spPr>
          <p:txBody>
            <a:bodyPr wrap="square" rtlCol="0">
              <a:spAutoFit/>
            </a:bodyPr>
            <a:lstStyle/>
            <a:p>
              <a:r>
                <a:rPr lang="en-US" dirty="0" smtClean="0">
                  <a:solidFill>
                    <a:srgbClr val="FF0000"/>
                  </a:solidFill>
                </a:rPr>
                <a:t>Not necessarily independent features!</a:t>
              </a:r>
              <a:endParaRPr lang="en-US" dirty="0">
                <a:solidFill>
                  <a:srgbClr val="FF0000"/>
                </a:solidFill>
              </a:endParaRPr>
            </a:p>
          </p:txBody>
        </p:sp>
        <p:cxnSp>
          <p:nvCxnSpPr>
            <p:cNvPr id="24" name="Straight Arrow Connector 23"/>
            <p:cNvCxnSpPr/>
            <p:nvPr/>
          </p:nvCxnSpPr>
          <p:spPr>
            <a:xfrm>
              <a:off x="5404757" y="3222482"/>
              <a:ext cx="495301" cy="14784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Oval 3"/>
          <p:cNvSpPr/>
          <p:nvPr/>
        </p:nvSpPr>
        <p:spPr>
          <a:xfrm>
            <a:off x="6052457"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VB</a:t>
            </a:r>
            <a:endParaRPr lang="en-US" dirty="0"/>
          </a:p>
        </p:txBody>
      </p:sp>
      <p:sp>
        <p:nvSpPr>
          <p:cNvPr id="10" name="Oval 9"/>
          <p:cNvSpPr/>
          <p:nvPr/>
        </p:nvSpPr>
        <p:spPr>
          <a:xfrm>
            <a:off x="7369628"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Oval 10"/>
          <p:cNvSpPr/>
          <p:nvPr/>
        </p:nvSpPr>
        <p:spPr>
          <a:xfrm>
            <a:off x="6052457"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Oval 12"/>
          <p:cNvSpPr/>
          <p:nvPr/>
        </p:nvSpPr>
        <p:spPr>
          <a:xfrm>
            <a:off x="7369628"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 name="Straight Arrow Connector 7"/>
          <p:cNvCxnSpPr>
            <a:stCxn id="4" idx="6"/>
            <a:endCxn id="10" idx="2"/>
          </p:cNvCxnSpPr>
          <p:nvPr/>
        </p:nvCxnSpPr>
        <p:spPr>
          <a:xfrm>
            <a:off x="6738257" y="1760538"/>
            <a:ext cx="631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0"/>
            <a:endCxn id="4" idx="4"/>
          </p:cNvCxnSpPr>
          <p:nvPr/>
        </p:nvCxnSpPr>
        <p:spPr>
          <a:xfrm flipV="1">
            <a:off x="6395357"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0"/>
            <a:endCxn id="10" idx="4"/>
          </p:cNvCxnSpPr>
          <p:nvPr/>
        </p:nvCxnSpPr>
        <p:spPr>
          <a:xfrm flipV="1">
            <a:off x="7712528"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47856" y="2726873"/>
            <a:ext cx="762000" cy="369332"/>
          </a:xfrm>
          <a:prstGeom prst="rect">
            <a:avLst/>
          </a:prstGeom>
          <a:noFill/>
        </p:spPr>
        <p:txBody>
          <a:bodyPr wrap="square" rtlCol="0">
            <a:spAutoFit/>
          </a:bodyPr>
          <a:lstStyle/>
          <a:p>
            <a:r>
              <a:rPr lang="en-US" dirty="0" smtClean="0"/>
              <a:t>China</a:t>
            </a:r>
            <a:endParaRPr lang="en-US" dirty="0"/>
          </a:p>
        </p:txBody>
      </p:sp>
      <p:sp>
        <p:nvSpPr>
          <p:cNvPr id="21" name="TextBox 20"/>
          <p:cNvSpPr txBox="1"/>
          <p:nvPr/>
        </p:nvSpPr>
        <p:spPr>
          <a:xfrm>
            <a:off x="7424057" y="1579908"/>
            <a:ext cx="838200" cy="369332"/>
          </a:xfrm>
          <a:prstGeom prst="rect">
            <a:avLst/>
          </a:prstGeom>
          <a:noFill/>
        </p:spPr>
        <p:txBody>
          <a:bodyPr wrap="square" rtlCol="0">
            <a:spAutoFit/>
          </a:bodyPr>
          <a:lstStyle/>
          <a:p>
            <a:r>
              <a:rPr lang="en-US" dirty="0" smtClean="0"/>
              <a:t>NNP</a:t>
            </a:r>
            <a:endParaRPr lang="en-US" dirty="0"/>
          </a:p>
        </p:txBody>
      </p:sp>
      <p:cxnSp>
        <p:nvCxnSpPr>
          <p:cNvPr id="23" name="Straight Arrow Connector 22"/>
          <p:cNvCxnSpPr/>
          <p:nvPr/>
        </p:nvCxnSpPr>
        <p:spPr>
          <a:xfrm flipV="1">
            <a:off x="5399314" y="2363085"/>
            <a:ext cx="2079172" cy="53190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203371" y="2405838"/>
            <a:ext cx="2307772" cy="185439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811485" y="1901703"/>
            <a:ext cx="2351315" cy="373040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2"/>
          </p:nvPr>
        </p:nvSpPr>
        <p:spPr/>
        <p:txBody>
          <a:bodyPr/>
          <a:lstStyle/>
          <a:p>
            <a:fld id="{1F659266-CC28-4756-A079-26437DFBC729}" type="slidenum">
              <a:rPr lang="en-US" smtClean="0"/>
              <a:t>64</a:t>
            </a:fld>
            <a:endParaRPr lang="en-US"/>
          </a:p>
        </p:txBody>
      </p:sp>
      <p:sp>
        <p:nvSpPr>
          <p:cNvPr id="18" name="TextBox 17"/>
          <p:cNvSpPr txBox="1"/>
          <p:nvPr/>
        </p:nvSpPr>
        <p:spPr>
          <a:xfrm>
            <a:off x="6051245" y="2732502"/>
            <a:ext cx="719667" cy="369332"/>
          </a:xfrm>
          <a:prstGeom prst="rect">
            <a:avLst/>
          </a:prstGeom>
          <a:noFill/>
        </p:spPr>
        <p:txBody>
          <a:bodyPr wrap="square" rtlCol="0">
            <a:spAutoFit/>
          </a:bodyPr>
          <a:lstStyle/>
          <a:p>
            <a:r>
              <a:rPr lang="en-US" dirty="0" smtClean="0"/>
              <a:t>know</a:t>
            </a:r>
            <a:endParaRPr lang="en-US" dirty="0"/>
          </a:p>
        </p:txBody>
      </p:sp>
    </p:spTree>
    <p:extLst>
      <p:ext uri="{BB962C8B-B14F-4D97-AF65-F5344CB8AC3E}">
        <p14:creationId xmlns:p14="http://schemas.microsoft.com/office/powerpoint/2010/main" val="61765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latin typeface="Cambria Math" charset="0"/>
                  </a:rPr>
                  <a:t>We want the score to the correct answer </a:t>
                </a:r>
                <a14:m>
                  <m:oMath xmlns:m="http://schemas.openxmlformats.org/officeDocument/2006/math">
                    <m:r>
                      <a:rPr lang="en-US" i="1">
                        <a:latin typeface="Cambria Math" charset="0"/>
                      </a:rPr>
                      <m:t>𝑆</m:t>
                    </m:r>
                    <m:d>
                      <m:dPr>
                        <m:ctrlPr>
                          <a:rPr lang="en-US" i="1">
                            <a:latin typeface="Cambria Math" charset="0"/>
                          </a:rPr>
                        </m:ctrlPr>
                      </m:dPr>
                      <m:e>
                        <m:sSup>
                          <m:sSupPr>
                            <m:ctrlPr>
                              <a:rPr lang="en-US" b="1" i="1" smtClean="0">
                                <a:latin typeface="Cambria Math" charset="0"/>
                              </a:rPr>
                            </m:ctrlPr>
                          </m:sSupPr>
                          <m:e>
                            <m:r>
                              <a:rPr lang="en-US" b="1" i="1">
                                <a:latin typeface="Cambria Math" charset="0"/>
                              </a:rPr>
                              <m:t>𝒕</m:t>
                            </m:r>
                          </m:e>
                          <m:sup>
                            <m:r>
                              <a:rPr lang="en-US" b="1" i="1" smtClean="0">
                                <a:latin typeface="Cambria Math" charset="0"/>
                              </a:rPr>
                              <m:t>∗</m:t>
                            </m:r>
                          </m:sup>
                        </m:sSup>
                        <m:r>
                          <a:rPr lang="en-US" b="1" i="1">
                            <a:latin typeface="Cambria Math" charset="0"/>
                          </a:rPr>
                          <m:t>,</m:t>
                        </m:r>
                        <m:r>
                          <a:rPr lang="en-US" b="1" i="1">
                            <a:latin typeface="Cambria Math" charset="0"/>
                          </a:rPr>
                          <m:t>𝒘</m:t>
                        </m:r>
                      </m:e>
                    </m:d>
                  </m:oMath>
                </a14:m>
                <a:r>
                  <a:rPr lang="en-US" dirty="0" smtClean="0"/>
                  <a:t> higher than others.</a:t>
                </a:r>
                <a:br>
                  <a:rPr lang="en-US" dirty="0" smtClean="0"/>
                </a:br>
                <a14:m>
                  <m:oMath xmlns:m="http://schemas.openxmlformats.org/officeDocument/2006/math">
                    <m:r>
                      <a:rPr lang="en-US" i="1">
                        <a:latin typeface="Cambria Math" charset="0"/>
                      </a:rPr>
                      <m:t>𝑆</m:t>
                    </m:r>
                    <m:d>
                      <m:dPr>
                        <m:ctrlPr>
                          <a:rPr lang="en-US" i="1">
                            <a:latin typeface="Cambria Math" charset="0"/>
                          </a:rPr>
                        </m:ctrlPr>
                      </m:dPr>
                      <m:e>
                        <m:sSup>
                          <m:sSupPr>
                            <m:ctrlPr>
                              <a:rPr lang="en-US" b="1" i="1">
                                <a:latin typeface="Cambria Math"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&gt;</m:t>
                    </m:r>
                    <m:r>
                      <a:rPr lang="en-US" i="1">
                        <a:latin typeface="Cambria Math" charset="0"/>
                      </a:rPr>
                      <m:t>𝑆</m:t>
                    </m:r>
                    <m:d>
                      <m:dPr>
                        <m:ctrlPr>
                          <a:rPr lang="en-US" i="1">
                            <a:latin typeface="Cambria Math" charset="0"/>
                          </a:rPr>
                        </m:ctrlPr>
                      </m:dPr>
                      <m:e>
                        <m:sSup>
                          <m:sSupPr>
                            <m:ctrlPr>
                              <a:rPr lang="en-US" b="1" i="1">
                                <a:latin typeface="Cambria Math" charset="0"/>
                              </a:rPr>
                            </m:ctrlPr>
                          </m:sSupPr>
                          <m:e>
                            <m:r>
                              <a:rPr lang="en-US" b="1" i="1">
                                <a:latin typeface="Cambria Math" charset="0"/>
                              </a:rPr>
                              <m:t>𝒕</m:t>
                            </m:r>
                          </m:e>
                          <m:sup>
                            <m:r>
                              <a:rPr lang="en-US" b="1" i="1" smtClean="0">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   ∀</m:t>
                    </m:r>
                    <m:sSup>
                      <m:sSupPr>
                        <m:ctrlPr>
                          <a:rPr lang="en-US" b="0" i="1" smtClean="0">
                            <a:latin typeface="Cambria Math" charset="0"/>
                          </a:rPr>
                        </m:ctrlPr>
                      </m:sSupPr>
                      <m:e>
                        <m:r>
                          <a:rPr lang="en-US" b="1" i="0" smtClean="0">
                            <a:latin typeface="Cambria Math" charset="0"/>
                          </a:rPr>
                          <m:t>𝐭</m:t>
                        </m:r>
                      </m:e>
                      <m:sup>
                        <m:r>
                          <a:rPr lang="en-US" b="0" i="0" smtClean="0">
                            <a:latin typeface="Cambria Math" charset="0"/>
                          </a:rPr>
                          <m:t>′</m:t>
                        </m:r>
                      </m:sup>
                    </m:sSup>
                    <m:r>
                      <a:rPr lang="en-US" b="0" i="1" smtClean="0">
                        <a:latin typeface="Cambria Math" charset="0"/>
                      </a:rPr>
                      <m:t>∈</m:t>
                    </m:r>
                    <m:r>
                      <a:rPr lang="en-US" b="0" i="1" smtClean="0">
                        <a:latin typeface="Cambria Math" charset="0"/>
                        <a:ea typeface="Matura MT Script Capitals" charset="0"/>
                        <a:cs typeface="Matura MT Script Capitals" charset="0"/>
                      </a:rPr>
                      <m:t>𝑇</m:t>
                    </m:r>
                    <m:r>
                      <a:rPr lang="en-US" b="0" i="1" smtClean="0">
                        <a:latin typeface="Cambria Math" charset="0"/>
                        <a:ea typeface="Matura MT Script Capitals" charset="0"/>
                        <a:cs typeface="Matura MT Script Capitals" charset="0"/>
                      </a:rPr>
                      <m:t>, </m:t>
                    </m:r>
                    <m:sSup>
                      <m:sSupPr>
                        <m:ctrlPr>
                          <a:rPr lang="en-US" b="1" i="1" smtClean="0">
                            <a:latin typeface="Cambria Math" charset="0"/>
                            <a:ea typeface="Matura MT Script Capitals" charset="0"/>
                            <a:cs typeface="Matura MT Script Capitals" charset="0"/>
                          </a:rPr>
                        </m:ctrlPr>
                      </m:sSupPr>
                      <m:e>
                        <m:r>
                          <a:rPr lang="en-US" b="1" i="1" smtClean="0">
                            <a:latin typeface="Cambria Math" charset="0"/>
                            <a:ea typeface="Matura MT Script Capitals" charset="0"/>
                            <a:cs typeface="Matura MT Script Capitals" charset="0"/>
                          </a:rPr>
                          <m:t>𝒕</m:t>
                        </m:r>
                      </m:e>
                      <m:sup>
                        <m:r>
                          <a:rPr lang="en-US" b="1" i="1" smtClean="0">
                            <a:latin typeface="Cambria Math" charset="0"/>
                            <a:ea typeface="Matura MT Script Capitals" charset="0"/>
                            <a:cs typeface="Matura MT Script Capitals" charset="0"/>
                          </a:rPr>
                          <m:t>′</m:t>
                        </m:r>
                      </m:sup>
                    </m:sSup>
                    <m:r>
                      <a:rPr lang="en-US" b="0" i="1" smtClean="0">
                        <a:latin typeface="Cambria Math" charset="0"/>
                        <a:ea typeface="Matura MT Script Capitals" charset="0"/>
                        <a:cs typeface="Matura MT Script Capitals" charset="0"/>
                      </a:rPr>
                      <m:t>≠</m:t>
                    </m:r>
                    <m:sSup>
                      <m:sSupPr>
                        <m:ctrlPr>
                          <a:rPr lang="en-US" b="1" i="1" smtClean="0">
                            <a:latin typeface="Cambria Math" charset="0"/>
                            <a:ea typeface="Matura MT Script Capitals" charset="0"/>
                            <a:cs typeface="Matura MT Script Capitals" charset="0"/>
                          </a:rPr>
                        </m:ctrlPr>
                      </m:sSupPr>
                      <m:e>
                        <m:r>
                          <a:rPr lang="en-US" b="1" i="1" smtClean="0">
                            <a:latin typeface="Cambria Math" charset="0"/>
                            <a:ea typeface="Matura MT Script Capitals" charset="0"/>
                            <a:cs typeface="Matura MT Script Capitals" charset="0"/>
                          </a:rPr>
                          <m:t>𝒕</m:t>
                        </m:r>
                      </m:e>
                      <m:sup>
                        <m:r>
                          <a:rPr lang="en-US" b="1" i="1" smtClean="0">
                            <a:latin typeface="Cambria Math" charset="0"/>
                            <a:ea typeface="Matura MT Script Capitals" charset="0"/>
                            <a:cs typeface="Matura MT Script Capitals" charset="0"/>
                          </a:rPr>
                          <m:t>∗</m:t>
                        </m:r>
                      </m:sup>
                    </m:sSup>
                  </m:oMath>
                </a14:m>
                <a:endParaRPr lang="en-US" b="1" dirty="0" smtClean="0">
                  <a:latin typeface="Matura MT Script Capitals" charset="0"/>
                  <a:ea typeface="Matura MT Script Capitals" charset="0"/>
                  <a:cs typeface="Matura MT Script Capitals" charset="0"/>
                </a:endParaRPr>
              </a:p>
              <a:p>
                <a:r>
                  <a:rPr lang="en-US" dirty="0" smtClean="0">
                    <a:latin typeface="+mn-lt"/>
                    <a:ea typeface="Matura MT Script Capitals" charset="0"/>
                    <a:cs typeface="Matura MT Script Capitals" charset="0"/>
                  </a:rPr>
                  <a:t>Different level of mistakes</a:t>
                </a:r>
                <a:br>
                  <a:rPr lang="en-US" dirty="0" smtClean="0">
                    <a:latin typeface="+mn-lt"/>
                    <a:ea typeface="Matura MT Script Capitals" charset="0"/>
                    <a:cs typeface="Matura MT Script Capitals" charset="0"/>
                  </a:rPr>
                </a:br>
                <a14:m>
                  <m:oMath xmlns:m="http://schemas.openxmlformats.org/officeDocument/2006/math">
                    <m:r>
                      <a:rPr lang="en-US" i="1">
                        <a:latin typeface="Cambria Math" charset="0"/>
                      </a:rPr>
                      <m:t>𝑆</m:t>
                    </m:r>
                    <m:d>
                      <m:dPr>
                        <m:ctrlPr>
                          <a:rPr lang="en-US" i="1">
                            <a:latin typeface="Cambria Math" charset="0"/>
                          </a:rPr>
                        </m:ctrlPr>
                      </m:dPr>
                      <m:e>
                        <m:sSup>
                          <m:sSupPr>
                            <m:ctrlPr>
                              <a:rPr lang="en-US" b="1" i="1">
                                <a:latin typeface="Cambria Math"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m:t>
                    </m:r>
                    <m:r>
                      <a:rPr lang="en-US" i="1">
                        <a:latin typeface="Cambria Math" charset="0"/>
                      </a:rPr>
                      <m:t>𝑆</m:t>
                    </m:r>
                    <m:d>
                      <m:dPr>
                        <m:ctrlPr>
                          <a:rPr lang="en-US" i="1">
                            <a:latin typeface="Cambria Math" charset="0"/>
                          </a:rPr>
                        </m:ctrlPr>
                      </m:dPr>
                      <m:e>
                        <m:sSup>
                          <m:sSupPr>
                            <m:ctrlPr>
                              <a:rPr lang="en-US" b="1" i="1">
                                <a:latin typeface="Cambria Math"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m:t>
                    </m:r>
                    <m:r>
                      <a:rPr lang="en-US" b="1" i="0" smtClean="0">
                        <a:latin typeface="Cambria Math" charset="0"/>
                      </a:rPr>
                      <m:t>𝚫</m:t>
                    </m:r>
                    <m:r>
                      <a:rPr lang="en-US" b="1" i="0" smtClean="0">
                        <a:latin typeface="Cambria Math" charset="0"/>
                      </a:rPr>
                      <m:t>(</m:t>
                    </m:r>
                    <m:sSup>
                      <m:sSupPr>
                        <m:ctrlPr>
                          <a:rPr lang="en-US" b="1" i="1" smtClean="0">
                            <a:latin typeface="Cambria Math" charset="0"/>
                          </a:rPr>
                        </m:ctrlPr>
                      </m:sSupPr>
                      <m:e>
                        <m:r>
                          <a:rPr lang="en-US" b="1" i="0" smtClean="0">
                            <a:latin typeface="Cambria Math" charset="0"/>
                          </a:rPr>
                          <m:t>𝐭</m:t>
                        </m:r>
                      </m:e>
                      <m:sup>
                        <m:r>
                          <a:rPr lang="en-US" b="1" i="0" smtClean="0">
                            <a:latin typeface="Cambria Math" charset="0"/>
                          </a:rPr>
                          <m:t>′</m:t>
                        </m:r>
                      </m:sup>
                    </m:sSup>
                    <m:r>
                      <a:rPr lang="en-US" b="1" i="0" smtClean="0">
                        <a:latin typeface="Cambria Math" charset="0"/>
                      </a:rPr>
                      <m:t>,</m:t>
                    </m:r>
                    <m:sSup>
                      <m:sSupPr>
                        <m:ctrlPr>
                          <a:rPr lang="en-US" b="1" i="1" smtClean="0">
                            <a:latin typeface="Cambria Math" charset="0"/>
                          </a:rPr>
                        </m:ctrlPr>
                      </m:sSupPr>
                      <m:e>
                        <m:r>
                          <a:rPr lang="en-US" b="1" i="0" smtClean="0">
                            <a:latin typeface="Cambria Math" charset="0"/>
                          </a:rPr>
                          <m:t>𝐭</m:t>
                        </m:r>
                      </m:e>
                      <m:sup>
                        <m:r>
                          <a:rPr lang="en-US" b="1" i="1" smtClean="0">
                            <a:latin typeface="Cambria Math" charset="0"/>
                          </a:rPr>
                          <m:t>∗</m:t>
                        </m:r>
                      </m:sup>
                    </m:sSup>
                    <m:r>
                      <a:rPr lang="en-US" b="1" i="1" smtClean="0">
                        <a:latin typeface="Cambria Math" charset="0"/>
                      </a:rPr>
                      <m:t>)</m:t>
                    </m:r>
                    <m:r>
                      <a:rPr lang="en-US" b="1" i="1">
                        <a:latin typeface="Cambria Math" charset="0"/>
                      </a:rPr>
                      <m:t>  ∀</m:t>
                    </m:r>
                    <m:sSup>
                      <m:sSupPr>
                        <m:ctrlPr>
                          <a:rPr lang="en-US" i="1">
                            <a:latin typeface="Cambria Math" charset="0"/>
                          </a:rPr>
                        </m:ctrlPr>
                      </m:sSupPr>
                      <m:e>
                        <m:r>
                          <a:rPr lang="en-US" b="1">
                            <a:latin typeface="Cambria Math" charset="0"/>
                          </a:rPr>
                          <m:t>𝐭</m:t>
                        </m:r>
                      </m:e>
                      <m:sup>
                        <m:r>
                          <a:rPr lang="en-US">
                            <a:latin typeface="Cambria Math" charset="0"/>
                          </a:rPr>
                          <m:t>′</m:t>
                        </m:r>
                      </m:sup>
                    </m:sSup>
                    <m:r>
                      <a:rPr lang="en-US" i="1">
                        <a:latin typeface="Cambria Math" charset="0"/>
                      </a:rPr>
                      <m:t>∈</m:t>
                    </m:r>
                    <m:r>
                      <a:rPr lang="en-US" i="1">
                        <a:latin typeface="Cambria Math" charset="0"/>
                        <a:ea typeface="Matura MT Script Capitals" charset="0"/>
                        <a:cs typeface="Matura MT Script Capitals" charset="0"/>
                      </a:rPr>
                      <m:t>𝑇</m:t>
                    </m:r>
                  </m:oMath>
                </a14:m>
                <a:endParaRPr lang="en-US" dirty="0">
                  <a:latin typeface="+mn-lt"/>
                  <a:ea typeface="Matura MT Script Capitals" charset="0"/>
                  <a:cs typeface="Matura MT Script Capitals" charset="0"/>
                </a:endParaRPr>
              </a:p>
              <a:p>
                <a:r>
                  <a:rPr lang="en-US" dirty="0" smtClean="0">
                    <a:latin typeface="+mn-lt"/>
                    <a:ea typeface="Matura MT Script Capitals" charset="0"/>
                    <a:cs typeface="Matura MT Script Capitals" charset="0"/>
                  </a:rPr>
                  <a:t>Several ML models can be used</a:t>
                </a:r>
              </a:p>
              <a:p>
                <a:pPr lvl="1"/>
                <a:r>
                  <a:rPr lang="en-US" dirty="0" smtClean="0">
                    <a:latin typeface="+mn-lt"/>
                    <a:ea typeface="Matura MT Script Capitals" charset="0"/>
                    <a:cs typeface="Matura MT Script Capitals" charset="0"/>
                  </a:rPr>
                  <a:t>Structured Perceptron</a:t>
                </a:r>
              </a:p>
              <a:p>
                <a:pPr lvl="1"/>
                <a:r>
                  <a:rPr lang="en-US" dirty="0" smtClean="0">
                    <a:latin typeface="+mn-lt"/>
                    <a:ea typeface="Matura MT Script Capitals" charset="0"/>
                    <a:cs typeface="Matura MT Script Capitals" charset="0"/>
                  </a:rPr>
                  <a:t>Structured SVM</a:t>
                </a:r>
              </a:p>
              <a:p>
                <a:pPr lvl="1"/>
                <a:r>
                  <a:rPr lang="en-US" dirty="0" smtClean="0">
                    <a:latin typeface="+mn-lt"/>
                    <a:ea typeface="Matura MT Script Capitals" charset="0"/>
                    <a:cs typeface="Matura MT Script Capitals" charset="0"/>
                  </a:rPr>
                  <a:t>Learning to Search </a:t>
                </a:r>
              </a:p>
              <a:p>
                <a:endParaRPr lang="en-US" dirty="0">
                  <a:latin typeface="+mn-lt"/>
                  <a:ea typeface="Matura MT Script Capitals" charset="0"/>
                  <a:cs typeface="Matura MT Script Capitals"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28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65</a:t>
            </a:fld>
            <a:endParaRPr lang="en-US" dirty="0"/>
          </a:p>
        </p:txBody>
      </p:sp>
    </p:spTree>
    <p:extLst>
      <p:ext uri="{BB962C8B-B14F-4D97-AF65-F5344CB8AC3E}">
        <p14:creationId xmlns:p14="http://schemas.microsoft.com/office/powerpoint/2010/main" val="20977402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Log-linear model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sz="2600" dirty="0" smtClean="0"/>
                  <a:t>P</a:t>
                </a:r>
                <a14:m>
                  <m:oMath xmlns:m="http://schemas.openxmlformats.org/officeDocument/2006/math">
                    <m:d>
                      <m:dPr>
                        <m:ctrlPr>
                          <a:rPr lang="en-US" sz="2600" i="1">
                            <a:latin typeface="Cambria Math" charset="0"/>
                          </a:rPr>
                        </m:ctrlPr>
                      </m:dPr>
                      <m:e>
                        <m:r>
                          <a:rPr lang="en-US" sz="2600" b="1" i="1">
                            <a:latin typeface="Cambria Math" panose="02040503050406030204" pitchFamily="18" charset="0"/>
                          </a:rPr>
                          <m:t>𝒕</m:t>
                        </m:r>
                      </m:e>
                      <m:e>
                        <m:r>
                          <a:rPr lang="en-US" sz="2600" b="1" i="1">
                            <a:latin typeface="Cambria Math" panose="02040503050406030204" pitchFamily="18" charset="0"/>
                          </a:rPr>
                          <m:t>𝒘</m:t>
                        </m:r>
                      </m:e>
                    </m:d>
                    <m:r>
                      <a:rPr lang="en-US" sz="2600" i="1" smtClean="0">
                        <a:latin typeface="Cambria Math" panose="02040503050406030204" pitchFamily="18" charset="0"/>
                      </a:rPr>
                      <m:t>∝</m:t>
                    </m:r>
                  </m:oMath>
                </a14:m>
                <a:r>
                  <a:rPr lang="en-US" sz="2600" i="1" dirty="0">
                    <a:latin typeface="Cambria Math" panose="02040503050406030204" pitchFamily="18" charset="0"/>
                  </a:rPr>
                  <a:t> </a:t>
                </a:r>
                <a14:m>
                  <m:oMath xmlns:m="http://schemas.openxmlformats.org/officeDocument/2006/math">
                    <m:func>
                      <m:funcPr>
                        <m:ctrlPr>
                          <a:rPr lang="en-US" sz="2600" i="1">
                            <a:latin typeface="Cambria Math" charset="0"/>
                          </a:rPr>
                        </m:ctrlPr>
                      </m:funcPr>
                      <m:fName>
                        <m:r>
                          <m:rPr>
                            <m:sty m:val="p"/>
                          </m:rPr>
                          <a:rPr lang="en-US" sz="2600">
                            <a:latin typeface="Cambria Math" charset="0"/>
                          </a:rPr>
                          <m:t>exp</m:t>
                        </m:r>
                      </m:fName>
                      <m:e>
                        <m:d>
                          <m:dPr>
                            <m:ctrlPr>
                              <a:rPr lang="en-US" sz="2600" i="1">
                                <a:latin typeface="Cambria Math" charset="0"/>
                              </a:rPr>
                            </m:ctrlPr>
                          </m:dPr>
                          <m:e>
                            <m:r>
                              <a:rPr lang="en-US" sz="2600" i="1">
                                <a:latin typeface="Cambria Math" charset="0"/>
                              </a:rPr>
                              <m:t>𝑆</m:t>
                            </m:r>
                            <m:d>
                              <m:dPr>
                                <m:ctrlPr>
                                  <a:rPr lang="en-US" sz="2600" i="1">
                                    <a:latin typeface="Cambria Math"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e>
                        </m:d>
                      </m:e>
                    </m:func>
                  </m:oMath>
                </a14:m>
                <a:endParaRPr lang="en-US" sz="2600" i="1" dirty="0" smtClean="0">
                  <a:latin typeface="Cambria Math" panose="02040503050406030204" pitchFamily="18" charset="0"/>
                </a:endParaRPr>
              </a:p>
              <a:p>
                <a14:m>
                  <m:oMath xmlns:m="http://schemas.openxmlformats.org/officeDocument/2006/math">
                    <m:r>
                      <a:rPr lang="en-US" sz="2600" i="1">
                        <a:latin typeface="Cambria Math" charset="0"/>
                      </a:rPr>
                      <m:t>𝑆</m:t>
                    </m:r>
                    <m:d>
                      <m:dPr>
                        <m:ctrlPr>
                          <a:rPr lang="en-US" sz="2600" i="1">
                            <a:latin typeface="Cambria Math"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r>
                      <a:rPr lang="en-US" sz="2600" b="1" i="1">
                        <a:latin typeface="Cambria Math" charset="0"/>
                      </a:rPr>
                      <m:t>=</m:t>
                    </m:r>
                    <m:nary>
                      <m:naryPr>
                        <m:chr m:val="∑"/>
                        <m:supHide m:val="on"/>
                        <m:ctrlPr>
                          <a:rPr lang="en-US" sz="2600" b="1" i="1">
                            <a:latin typeface="Cambria Math" charset="0"/>
                          </a:rPr>
                        </m:ctrlPr>
                      </m:naryPr>
                      <m:sub>
                        <m:r>
                          <a:rPr lang="en-US" sz="2600" b="1" i="1">
                            <a:latin typeface="Cambria Math" charset="0"/>
                          </a:rPr>
                          <m:t>𝒊</m:t>
                        </m:r>
                      </m:sub>
                      <m:sup/>
                      <m:e>
                        <m:r>
                          <a:rPr lang="en-US" sz="2600" i="1">
                            <a:latin typeface="Cambria Math" charset="0"/>
                          </a:rPr>
                          <m:t>(</m:t>
                        </m:r>
                        <m:nary>
                          <m:naryPr>
                            <m:chr m:val="∑"/>
                            <m:supHide m:val="on"/>
                            <m:ctrlPr>
                              <a:rPr lang="en-US" sz="2600" i="1">
                                <a:latin typeface="Cambria Math" charset="0"/>
                              </a:rPr>
                            </m:ctrlPr>
                          </m:naryPr>
                          <m:sub>
                            <m:r>
                              <a:rPr lang="en-US" sz="2600" i="1">
                                <a:latin typeface="Cambria Math" panose="02040503050406030204" pitchFamily="18" charset="0"/>
                              </a:rPr>
                              <m:t>𝑘</m:t>
                            </m:r>
                          </m:sub>
                          <m:sup/>
                          <m:e>
                            <m:sSub>
                              <m:sSubPr>
                                <m:ctrlPr>
                                  <a:rPr lang="en-US" sz="2600" i="1">
                                    <a:latin typeface="Cambria Math" charset="0"/>
                                  </a:rPr>
                                </m:ctrlPr>
                              </m:sSubPr>
                              <m:e>
                                <m:sSub>
                                  <m:sSubPr>
                                    <m:ctrlPr>
                                      <a:rPr lang="en-US" sz="2600" i="1">
                                        <a:latin typeface="Cambria Math"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𝑙</m:t>
                                </m:r>
                              </m:sub>
                              <m:sup/>
                              <m:e>
                                <m:r>
                                  <a:rPr lang="en-US" sz="2600" i="1">
                                    <a:latin typeface="Cambria Math" charset="0"/>
                                  </a:rPr>
                                  <m:t>𝛾</m:t>
                                </m:r>
                                <m:sSub>
                                  <m:sSubPr>
                                    <m:ctrlPr>
                                      <a:rPr lang="en-US" sz="2600" i="1">
                                        <a:latin typeface="Cambria Math"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e>
                    </m:nary>
                  </m:oMath>
                </a14:m>
                <a:r>
                  <a:rPr lang="en-US" sz="2600" dirty="0" smtClean="0"/>
                  <a:t>)</a:t>
                </a:r>
              </a:p>
              <a:p>
                <a:pPr marL="0" indent="0">
                  <a:buNone/>
                </a:pPr>
                <a:r>
                  <a:rPr lang="en-US" sz="2600" dirty="0" smtClean="0"/>
                  <a:t>	    </a:t>
                </a:r>
                <a14:m>
                  <m:oMath xmlns:m="http://schemas.openxmlformats.org/officeDocument/2006/math">
                    <m:r>
                      <a:rPr lang="en-US" sz="2600" b="1" i="1">
                        <a:latin typeface="Cambria Math" charset="0"/>
                      </a:rPr>
                      <m:t>=</m:t>
                    </m:r>
                    <m:nary>
                      <m:naryPr>
                        <m:chr m:val="∑"/>
                        <m:supHide m:val="on"/>
                        <m:ctrlPr>
                          <a:rPr lang="en-US" sz="2600" b="1" i="1">
                            <a:latin typeface="Cambria Math" charset="0"/>
                          </a:rPr>
                        </m:ctrlPr>
                      </m:naryPr>
                      <m:sub>
                        <m:r>
                          <a:rPr lang="en-US" sz="2600" b="1" i="1" smtClean="0">
                            <a:latin typeface="Cambria Math" charset="0"/>
                          </a:rPr>
                          <m:t>𝒌</m:t>
                        </m:r>
                      </m:sub>
                      <m:sup/>
                      <m:e>
                        <m:sSub>
                          <m:sSubPr>
                            <m:ctrlPr>
                              <a:rPr lang="en-US" sz="2600" i="1">
                                <a:latin typeface="Cambria Math"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charset="0"/>
                          </a:rPr>
                          <m:t>(</m:t>
                        </m:r>
                        <m:nary>
                          <m:naryPr>
                            <m:chr m:val="∑"/>
                            <m:supHide m:val="on"/>
                            <m:ctrlPr>
                              <a:rPr lang="en-US" sz="2600" i="1">
                                <a:latin typeface="Cambria Math" charset="0"/>
                              </a:rPr>
                            </m:ctrlPr>
                          </m:naryPr>
                          <m:sub>
                            <m:r>
                              <a:rPr lang="en-US" sz="2600" i="1">
                                <a:latin typeface="Cambria Math" charset="0"/>
                              </a:rPr>
                              <m:t>𝑖</m:t>
                            </m:r>
                          </m:sub>
                          <m:sup/>
                          <m:e>
                            <m:sSub>
                              <m:sSubPr>
                                <m:ctrlPr>
                                  <a:rPr lang="en-US" sz="2600" i="1">
                                    <a:latin typeface="Cambria Math" charset="0"/>
                                  </a:rPr>
                                </m:ctrlPr>
                              </m:sSubPr>
                              <m:e>
                                <m:r>
                                  <a:rPr lang="en-US" sz="2600" i="1">
                                    <a:latin typeface="Cambria Math" charset="0"/>
                                  </a:rPr>
                                  <m:t>𝑓</m:t>
                                </m:r>
                              </m:e>
                              <m:sub>
                                <m:r>
                                  <a:rPr lang="en-US" sz="2600" i="1">
                                    <a:latin typeface="Cambria Math" charset="0"/>
                                  </a:rPr>
                                  <m:t>𝑘</m:t>
                                </m:r>
                              </m:sub>
                            </m:sSub>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charset="0"/>
                              </a:rPr>
                              <m:t>)</m:t>
                            </m:r>
                          </m:e>
                        </m:nary>
                      </m:e>
                    </m:nary>
                    <m:r>
                      <a:rPr lang="en-US" sz="2600" b="0" i="0" smtClean="0">
                        <a:latin typeface="Cambria Math" charset="0"/>
                      </a:rPr>
                      <m:t>+</m:t>
                    </m:r>
                    <m:nary>
                      <m:naryPr>
                        <m:chr m:val="∑"/>
                        <m:supHide m:val="on"/>
                        <m:ctrlPr>
                          <a:rPr lang="en-US" sz="2600" b="1" i="1">
                            <a:latin typeface="Cambria Math" charset="0"/>
                          </a:rPr>
                        </m:ctrlPr>
                      </m:naryPr>
                      <m:sub>
                        <m:r>
                          <a:rPr lang="en-US" sz="2600" b="1" i="1" smtClean="0">
                            <a:latin typeface="Cambria Math" charset="0"/>
                          </a:rPr>
                          <m:t>𝒍</m:t>
                        </m:r>
                      </m:sub>
                      <m:sup/>
                      <m:e>
                        <m:sSub>
                          <m:sSubPr>
                            <m:ctrlPr>
                              <a:rPr lang="en-US" sz="2600" i="1">
                                <a:latin typeface="Cambria Math" charset="0"/>
                              </a:rPr>
                            </m:ctrlPr>
                          </m:sSubPr>
                          <m:e>
                            <m:r>
                              <a:rPr lang="en-US" sz="2600" b="0" i="1" smtClean="0">
                                <a:latin typeface="Cambria Math" charset="0"/>
                              </a:rPr>
                              <m:t>𝛾</m:t>
                            </m:r>
                          </m:e>
                          <m:sub>
                            <m:r>
                              <a:rPr lang="en-US" sz="2600" b="0" i="1" smtClean="0">
                                <a:latin typeface="Cambria Math" charset="0"/>
                              </a:rPr>
                              <m:t>𝑙</m:t>
                            </m:r>
                          </m:sub>
                        </m:sSub>
                        <m:r>
                          <a:rPr lang="en-US" sz="2600" i="1">
                            <a:latin typeface="Cambria Math" charset="0"/>
                          </a:rPr>
                          <m:t>(</m:t>
                        </m:r>
                        <m:nary>
                          <m:naryPr>
                            <m:chr m:val="∑"/>
                            <m:supHide m:val="on"/>
                            <m:ctrlPr>
                              <a:rPr lang="en-US" sz="2600" i="1">
                                <a:latin typeface="Cambria Math" charset="0"/>
                              </a:rPr>
                            </m:ctrlPr>
                          </m:naryPr>
                          <m:sub>
                            <m:r>
                              <a:rPr lang="en-US" sz="2600" i="1">
                                <a:latin typeface="Cambria Math" charset="0"/>
                              </a:rPr>
                              <m:t>𝑖</m:t>
                            </m:r>
                          </m:sub>
                          <m:sup/>
                          <m:e>
                            <m:sSub>
                              <m:sSubPr>
                                <m:ctrlPr>
                                  <a:rPr lang="en-US" sz="2600" i="1">
                                    <a:latin typeface="Cambria Math"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r>
                              <a:rPr lang="en-US" sz="2600" i="1">
                                <a:latin typeface="Cambria Math" charset="0"/>
                              </a:rPr>
                              <m:t>)</m:t>
                            </m:r>
                          </m:e>
                        </m:nary>
                      </m:e>
                    </m:nary>
                  </m:oMath>
                </a14:m>
                <a:endParaRPr lang="en-US" sz="2600" dirty="0"/>
              </a:p>
              <a:p>
                <a:pPr marL="0" indent="0">
                  <a:buNone/>
                </a:pPr>
                <a:r>
                  <a:rPr lang="en-US" sz="2600" dirty="0"/>
                  <a:t>	</a:t>
                </a:r>
                <a:r>
                  <a:rPr lang="en-US" sz="2600" dirty="0" smtClean="0"/>
                  <a:t>         	</a:t>
                </a:r>
                <a:endParaRPr lang="en-US" sz="2600" dirty="0"/>
              </a:p>
              <a:p>
                <a:pPr marL="0" indent="0">
                  <a:buNone/>
                </a:pPr>
                <a:r>
                  <a:rPr lang="en-US" sz="2400" dirty="0" smtClean="0"/>
                  <a:t>          </a:t>
                </a:r>
                <a14:m>
                  <m:oMath xmlns:m="http://schemas.openxmlformats.org/officeDocument/2006/math">
                    <m:d>
                      <m:dPr>
                        <m:begChr m:val="["/>
                        <m:endChr m:val="]"/>
                        <m:ctrlPr>
                          <a:rPr lang="uk-UA" sz="2400" i="1" smtClean="0">
                            <a:latin typeface="Cambria Math" charset="0"/>
                          </a:rPr>
                        </m:ctrlPr>
                      </m:dPr>
                      <m:e>
                        <m:eqArr>
                          <m:eqArrPr>
                            <m:ctrlPr>
                              <a:rPr lang="cs-CZ" sz="2400" i="1" smtClean="0">
                                <a:latin typeface="Cambria Math" charset="0"/>
                              </a:rPr>
                            </m:ctrlPr>
                          </m:eqArrPr>
                          <m:e>
                            <m:m>
                              <m:mPr>
                                <m:mcs>
                                  <m:mc>
                                    <m:mcPr>
                                      <m:count m:val="1"/>
                                      <m:mcJc m:val="center"/>
                                    </m:mcPr>
                                  </m:mc>
                                </m:mcs>
                                <m:ctrlPr>
                                  <a:rPr lang="cs-CZ" sz="2400" i="1" smtClean="0">
                                    <a:latin typeface="Cambria Math" charset="0"/>
                                  </a:rPr>
                                </m:ctrlPr>
                              </m:mPr>
                              <m:mr>
                                <m:e>
                                  <m:sSub>
                                    <m:sSubPr>
                                      <m:ctrlPr>
                                        <a:rPr lang="en-US" sz="2400" b="0" i="1" smtClean="0">
                                          <a:latin typeface="Cambria Math" charset="0"/>
                                        </a:rPr>
                                      </m:ctrlPr>
                                    </m:sSubPr>
                                    <m:e>
                                      <m:r>
                                        <a:rPr lang="en-US" sz="2400" b="0" i="1" smtClean="0">
                                          <a:latin typeface="Cambria Math" charset="0"/>
                                        </a:rPr>
                                        <m:t>𝜆</m:t>
                                      </m:r>
                                    </m:e>
                                    <m:sub>
                                      <m:r>
                                        <a:rPr lang="en-US" sz="2400" b="0" i="1" smtClean="0">
                                          <a:latin typeface="Cambria Math" charset="0"/>
                                        </a:rPr>
                                        <m:t>1</m:t>
                                      </m:r>
                                    </m:sub>
                                  </m:sSub>
                                </m:e>
                              </m:mr>
                              <m:mr>
                                <m:e>
                                  <m:sSub>
                                    <m:sSubPr>
                                      <m:ctrlPr>
                                        <a:rPr lang="en-US" sz="2400" b="0" i="1" smtClean="0">
                                          <a:latin typeface="Cambria Math" charset="0"/>
                                        </a:rPr>
                                      </m:ctrlPr>
                                    </m:sSubPr>
                                    <m:e>
                                      <m:r>
                                        <a:rPr lang="en-US" sz="2400" b="0" i="1" smtClean="0">
                                          <a:latin typeface="Cambria Math" charset="0"/>
                                        </a:rPr>
                                        <m:t>𝜆</m:t>
                                      </m:r>
                                    </m:e>
                                    <m:sub>
                                      <m:r>
                                        <a:rPr lang="en-US" sz="2400" b="0" i="1" smtClean="0">
                                          <a:latin typeface="Cambria Math" charset="0"/>
                                        </a:rPr>
                                        <m:t>2</m:t>
                                      </m:r>
                                    </m:sub>
                                  </m:sSub>
                                </m:e>
                              </m:mr>
                              <m:mr>
                                <m:e>
                                  <m:r>
                                    <a:rPr lang="cs-CZ" sz="2400" i="1" smtClean="0">
                                      <a:latin typeface="Cambria Math" charset="0"/>
                                    </a:rPr>
                                    <m:t>⋮</m:t>
                                  </m:r>
                                </m:e>
                              </m:mr>
                            </m:m>
                          </m:e>
                          <m:e>
                            <m:sSub>
                              <m:sSubPr>
                                <m:ctrlPr>
                                  <a:rPr lang="en-US" sz="2400" b="0" i="1" smtClean="0">
                                    <a:latin typeface="Cambria Math" charset="0"/>
                                  </a:rPr>
                                </m:ctrlPr>
                              </m:sSubPr>
                              <m:e>
                                <m:r>
                                  <a:rPr lang="en-US" sz="2400" i="1">
                                    <a:latin typeface="Cambria Math" charset="0"/>
                                  </a:rPr>
                                  <m:t>𝛾</m:t>
                                </m:r>
                              </m:e>
                              <m:sub>
                                <m:r>
                                  <a:rPr lang="en-US" sz="2400" b="0" i="1" smtClean="0">
                                    <a:latin typeface="Cambria Math" charset="0"/>
                                  </a:rPr>
                                  <m:t>1</m:t>
                                </m:r>
                              </m:sub>
                            </m:sSub>
                          </m:e>
                          <m:e>
                            <m:sSub>
                              <m:sSubPr>
                                <m:ctrlPr>
                                  <a:rPr lang="en-US" sz="2400" b="0" i="1" smtClean="0">
                                    <a:latin typeface="Cambria Math" charset="0"/>
                                  </a:rPr>
                                </m:ctrlPr>
                              </m:sSubPr>
                              <m:e>
                                <m:r>
                                  <a:rPr lang="en-US" sz="2400" i="1">
                                    <a:latin typeface="Cambria Math" charset="0"/>
                                  </a:rPr>
                                  <m:t>𝛾</m:t>
                                </m:r>
                              </m:e>
                              <m:sub>
                                <m:r>
                                  <a:rPr lang="en-US" sz="2400" b="0" i="1" smtClean="0">
                                    <a:latin typeface="Cambria Math" charset="0"/>
                                  </a:rPr>
                                  <m:t>2</m:t>
                                </m:r>
                              </m:sub>
                            </m:sSub>
                          </m:e>
                          <m:e>
                            <m:r>
                              <a:rPr lang="en-US" sz="2400" b="0" i="1" smtClean="0">
                                <a:latin typeface="Cambria Math" charset="0"/>
                              </a:rPr>
                              <m:t>⋮</m:t>
                            </m:r>
                          </m:e>
                        </m:eqArr>
                      </m:e>
                    </m:d>
                    <m:r>
                      <a:rPr lang="en-US" sz="2400" b="0" i="1" smtClean="0">
                        <a:latin typeface="Cambria Math" charset="0"/>
                      </a:rPr>
                      <m:t>⋅</m:t>
                    </m:r>
                    <m:d>
                      <m:dPr>
                        <m:begChr m:val="["/>
                        <m:endChr m:val="]"/>
                        <m:ctrlPr>
                          <a:rPr lang="uk-UA" sz="2400" i="1">
                            <a:latin typeface="Cambria Math" charset="0"/>
                          </a:rPr>
                        </m:ctrlPr>
                      </m:dPr>
                      <m:e>
                        <m:eqArr>
                          <m:eqArrPr>
                            <m:ctrlPr>
                              <a:rPr lang="cs-CZ" sz="2400" i="1">
                                <a:latin typeface="Cambria Math" charset="0"/>
                              </a:rPr>
                            </m:ctrlPr>
                          </m:eqArrPr>
                          <m:e>
                            <m:m>
                              <m:mPr>
                                <m:mcs>
                                  <m:mc>
                                    <m:mcPr>
                                      <m:count m:val="1"/>
                                      <m:mcJc m:val="center"/>
                                    </m:mcPr>
                                  </m:mc>
                                </m:mcs>
                                <m:ctrlPr>
                                  <a:rPr lang="cs-CZ" sz="2400" i="1">
                                    <a:latin typeface="Cambria Math" charset="0"/>
                                  </a:rPr>
                                </m:ctrlPr>
                              </m:mPr>
                              <m:mr>
                                <m:e>
                                  <m:nary>
                                    <m:naryPr>
                                      <m:chr m:val="∑"/>
                                      <m:supHide m:val="on"/>
                                      <m:ctrlPr>
                                        <a:rPr lang="en-US" sz="2400" i="1">
                                          <a:latin typeface="Cambria Math" charset="0"/>
                                        </a:rPr>
                                      </m:ctrlPr>
                                    </m:naryPr>
                                    <m:sub>
                                      <m:r>
                                        <a:rPr lang="en-US" sz="2400" i="1" smtClean="0">
                                          <a:latin typeface="Cambria Math" charset="0"/>
                                        </a:rPr>
                                        <m:t>𝑖</m:t>
                                      </m:r>
                                    </m:sub>
                                    <m:sup/>
                                    <m:e>
                                      <m:sSub>
                                        <m:sSubPr>
                                          <m:ctrlPr>
                                            <a:rPr lang="en-US" sz="2400" i="1">
                                              <a:latin typeface="Cambria Math" charset="0"/>
                                            </a:rPr>
                                          </m:ctrlPr>
                                        </m:sSubPr>
                                        <m:e>
                                          <m:r>
                                            <a:rPr lang="en-US" sz="2400" i="1">
                                              <a:latin typeface="Cambria Math" charset="0"/>
                                            </a:rPr>
                                            <m:t>𝑓</m:t>
                                          </m:r>
                                        </m:e>
                                        <m:sub>
                                          <m:r>
                                            <a:rPr lang="en-US" sz="2400" b="0" i="1" smtClean="0">
                                              <a:latin typeface="Cambria Math" charset="0"/>
                                            </a:rPr>
                                            <m:t>1</m:t>
                                          </m:r>
                                        </m:sub>
                                      </m:sSub>
                                      <m:d>
                                        <m:dPr>
                                          <m:ctrlPr>
                                            <a:rPr lang="en-US" sz="2400" i="1">
                                              <a:latin typeface="Cambria Math" charset="0"/>
                                            </a:rPr>
                                          </m:ctrlPr>
                                        </m:dPr>
                                        <m:e>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charset="0"/>
                                        </a:rPr>
                                        <m:t>)</m:t>
                                      </m:r>
                                    </m:e>
                                  </m:nary>
                                </m:e>
                              </m:mr>
                              <m:mr>
                                <m:e>
                                  <m:nary>
                                    <m:naryPr>
                                      <m:chr m:val="∑"/>
                                      <m:supHide m:val="on"/>
                                      <m:ctrlPr>
                                        <a:rPr lang="en-US" sz="2400" i="1">
                                          <a:latin typeface="Cambria Math" charset="0"/>
                                        </a:rPr>
                                      </m:ctrlPr>
                                    </m:naryPr>
                                    <m:sub>
                                      <m:r>
                                        <a:rPr lang="en-US" sz="2400" i="1">
                                          <a:latin typeface="Cambria Math" charset="0"/>
                                        </a:rPr>
                                        <m:t>𝑖</m:t>
                                      </m:r>
                                    </m:sub>
                                    <m:sup/>
                                    <m:e>
                                      <m:sSub>
                                        <m:sSubPr>
                                          <m:ctrlPr>
                                            <a:rPr lang="en-US" sz="2400" i="1">
                                              <a:latin typeface="Cambria Math" charset="0"/>
                                            </a:rPr>
                                          </m:ctrlPr>
                                        </m:sSubPr>
                                        <m:e>
                                          <m:r>
                                            <a:rPr lang="en-US" sz="2400" i="1">
                                              <a:latin typeface="Cambria Math" charset="0"/>
                                            </a:rPr>
                                            <m:t>𝑓</m:t>
                                          </m:r>
                                        </m:e>
                                        <m:sub>
                                          <m:r>
                                            <a:rPr lang="en-US" sz="2400" b="0" i="1" smtClean="0">
                                              <a:latin typeface="Cambria Math" charset="0"/>
                                            </a:rPr>
                                            <m:t>2</m:t>
                                          </m:r>
                                        </m:sub>
                                      </m:sSub>
                                      <m:d>
                                        <m:dPr>
                                          <m:ctrlPr>
                                            <a:rPr lang="en-US" sz="2400" i="1">
                                              <a:latin typeface="Cambria Math" charset="0"/>
                                            </a:rPr>
                                          </m:ctrlPr>
                                        </m:dPr>
                                        <m:e>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charset="0"/>
                                        </a:rPr>
                                        <m:t>)</m:t>
                                      </m:r>
                                    </m:e>
                                  </m:nary>
                                </m:e>
                              </m:mr>
                              <m:mr>
                                <m:e>
                                  <m:r>
                                    <a:rPr lang="cs-CZ" sz="2400" i="1">
                                      <a:latin typeface="Cambria Math" charset="0"/>
                                    </a:rPr>
                                    <m:t>⋮</m:t>
                                  </m:r>
                                </m:e>
                              </m:mr>
                            </m:m>
                          </m:e>
                          <m:e>
                            <m:nary>
                              <m:naryPr>
                                <m:chr m:val="∑"/>
                                <m:supHide m:val="on"/>
                                <m:ctrlPr>
                                  <a:rPr lang="en-US" sz="2400" i="1">
                                    <a:latin typeface="Cambria Math" charset="0"/>
                                  </a:rPr>
                                </m:ctrlPr>
                              </m:naryPr>
                              <m:sub>
                                <m:r>
                                  <a:rPr lang="en-US" sz="2400" i="1">
                                    <a:latin typeface="Cambria Math" charset="0"/>
                                  </a:rPr>
                                  <m:t>𝑖</m:t>
                                </m:r>
                              </m:sub>
                              <m:sup/>
                              <m:e>
                                <m:sSub>
                                  <m:sSubPr>
                                    <m:ctrlPr>
                                      <a:rPr lang="en-US" sz="2400" i="1">
                                        <a:latin typeface="Cambria Math" charset="0"/>
                                      </a:rPr>
                                    </m:ctrlPr>
                                  </m:sSubPr>
                                  <m:e>
                                    <m:r>
                                      <a:rPr lang="en-US" sz="2400" i="1">
                                        <a:latin typeface="Cambria Math" panose="02040503050406030204" pitchFamily="18" charset="0"/>
                                      </a:rPr>
                                      <m:t>𝑔</m:t>
                                    </m:r>
                                  </m:e>
                                  <m:sub>
                                    <m:r>
                                      <a:rPr lang="en-US" sz="2400" b="0" i="1" smtClean="0">
                                        <a:latin typeface="Cambria Math"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 </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r>
                                  <a:rPr lang="en-US" sz="2400" b="1" i="1">
                                    <a:latin typeface="Cambria Math" panose="02040503050406030204" pitchFamily="18" charset="0"/>
                                  </a:rPr>
                                  <m:t>𝒘</m:t>
                                </m:r>
                                <m:r>
                                  <a:rPr lang="en-US" sz="2400" i="1">
                                    <a:latin typeface="Cambria Math" panose="02040503050406030204" pitchFamily="18" charset="0"/>
                                  </a:rPr>
                                  <m:t>)</m:t>
                                </m:r>
                                <m:r>
                                  <a:rPr lang="en-US" sz="2400" i="1">
                                    <a:latin typeface="Cambria Math" charset="0"/>
                                  </a:rPr>
                                  <m:t>)</m:t>
                                </m:r>
                              </m:e>
                            </m:nary>
                          </m:e>
                          <m:e>
                            <m:nary>
                              <m:naryPr>
                                <m:chr m:val="∑"/>
                                <m:supHide m:val="on"/>
                                <m:ctrlPr>
                                  <a:rPr lang="en-US" sz="2400" i="1">
                                    <a:latin typeface="Cambria Math" charset="0"/>
                                  </a:rPr>
                                </m:ctrlPr>
                              </m:naryPr>
                              <m:sub>
                                <m:r>
                                  <a:rPr lang="en-US" sz="2400" i="1">
                                    <a:latin typeface="Cambria Math" charset="0"/>
                                  </a:rPr>
                                  <m:t>𝑖</m:t>
                                </m:r>
                              </m:sub>
                              <m:sup/>
                              <m:e>
                                <m:sSub>
                                  <m:sSubPr>
                                    <m:ctrlPr>
                                      <a:rPr lang="en-US" sz="2400" i="1">
                                        <a:latin typeface="Cambria Math" charset="0"/>
                                      </a:rPr>
                                    </m:ctrlPr>
                                  </m:sSubPr>
                                  <m:e>
                                    <m:r>
                                      <a:rPr lang="en-US" sz="2400" i="1">
                                        <a:latin typeface="Cambria Math" panose="02040503050406030204" pitchFamily="18" charset="0"/>
                                      </a:rPr>
                                      <m:t>𝑔</m:t>
                                    </m:r>
                                  </m:e>
                                  <m:sub>
                                    <m:r>
                                      <a:rPr lang="en-US" sz="2400" b="0" i="1" smtClean="0">
                                        <a:latin typeface="Cambria Math" charset="0"/>
                                      </a:rPr>
                                      <m:t>2</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 </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r>
                                  <a:rPr lang="en-US" sz="2400" b="1" i="1">
                                    <a:latin typeface="Cambria Math" panose="02040503050406030204" pitchFamily="18" charset="0"/>
                                  </a:rPr>
                                  <m:t>𝒘</m:t>
                                </m:r>
                                <m:r>
                                  <a:rPr lang="en-US" sz="2400" i="1">
                                    <a:latin typeface="Cambria Math" panose="02040503050406030204" pitchFamily="18" charset="0"/>
                                  </a:rPr>
                                  <m:t>)</m:t>
                                </m:r>
                                <m:r>
                                  <a:rPr lang="en-US" sz="2400" i="1">
                                    <a:latin typeface="Cambria Math" charset="0"/>
                                  </a:rPr>
                                  <m:t>)</m:t>
                                </m:r>
                              </m:e>
                            </m:nary>
                          </m:e>
                          <m:e>
                            <m:r>
                              <a:rPr lang="en-US" sz="2400" i="1">
                                <a:latin typeface="Cambria Math" charset="0"/>
                              </a:rPr>
                              <m:t>⋮</m:t>
                            </m:r>
                          </m:e>
                        </m:eqArr>
                      </m:e>
                    </m:d>
                  </m:oMath>
                </a14:m>
                <a:r>
                  <a:rPr lang="en-US" sz="2400" dirty="0" smtClean="0"/>
                  <a:t>  </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85" t="-13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66</a:t>
            </a:fld>
            <a:endParaRPr lang="en-US" dirty="0"/>
          </a:p>
        </p:txBody>
      </p:sp>
      <p:sp>
        <p:nvSpPr>
          <p:cNvPr id="6" name="TextBox 5"/>
          <p:cNvSpPr txBox="1"/>
          <p:nvPr/>
        </p:nvSpPr>
        <p:spPr>
          <a:xfrm>
            <a:off x="5181601" y="3539246"/>
            <a:ext cx="3505200" cy="1200329"/>
          </a:xfrm>
          <a:prstGeom prst="rect">
            <a:avLst/>
          </a:prstGeom>
          <a:solidFill>
            <a:schemeClr val="accent1">
              <a:lumMod val="20000"/>
              <a:lumOff val="80000"/>
            </a:schemeClr>
          </a:solidFill>
          <a:ln>
            <a:solidFill>
              <a:srgbClr val="3C58AD"/>
            </a:solidFill>
          </a:ln>
        </p:spPr>
        <p:txBody>
          <a:bodyPr wrap="square" rtlCol="0">
            <a:spAutoFit/>
          </a:bodyPr>
          <a:lstStyle/>
          <a:p>
            <a:r>
              <a:rPr lang="en-US" sz="2400" dirty="0" smtClean="0"/>
              <a:t>Essentially, we aggregate transition and emission patterns as features</a:t>
            </a:r>
          </a:p>
        </p:txBody>
      </p:sp>
      <mc:AlternateContent xmlns:mc="http://schemas.openxmlformats.org/markup-compatibility/2006" xmlns:a14="http://schemas.microsoft.com/office/drawing/2010/main">
        <mc:Choice Requires="a14">
          <p:sp>
            <p:nvSpPr>
              <p:cNvPr id="8" name="TextBox 7"/>
              <p:cNvSpPr txBox="1"/>
              <p:nvPr/>
            </p:nvSpPr>
            <p:spPr>
              <a:xfrm>
                <a:off x="753572" y="5915791"/>
                <a:ext cx="3505200" cy="461665"/>
              </a:xfrm>
              <a:prstGeom prst="rect">
                <a:avLst/>
              </a:prstGeom>
              <a:solidFill>
                <a:schemeClr val="accent1">
                  <a:lumMod val="20000"/>
                  <a:lumOff val="80000"/>
                </a:schemeClr>
              </a:solidFill>
              <a:ln>
                <a:solidFill>
                  <a:srgbClr val="3C58AD"/>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𝜃</m:t>
                      </m:r>
                      <m:r>
                        <a:rPr lang="en-US" sz="2400" b="0" i="1" smtClean="0">
                          <a:latin typeface="Cambria Math" charset="0"/>
                        </a:rPr>
                        <m:t>  ⋅  </m:t>
                      </m:r>
                      <m:r>
                        <m:rPr>
                          <m:sty m:val="p"/>
                        </m:rPr>
                        <a:rPr lang="en-US" sz="2400" b="0" i="0" smtClean="0">
                          <a:latin typeface="Cambria Math" charset="0"/>
                        </a:rPr>
                        <m:t>F</m:t>
                      </m:r>
                      <m:r>
                        <a:rPr lang="en-US" sz="2400" b="0" i="0" smtClean="0">
                          <a:latin typeface="Cambria Math" charset="0"/>
                        </a:rPr>
                        <m:t>(</m:t>
                      </m:r>
                      <m:r>
                        <a:rPr lang="en-US" sz="2400" b="1" i="0" smtClean="0">
                          <a:latin typeface="Cambria Math" charset="0"/>
                        </a:rPr>
                        <m:t>𝐭</m:t>
                      </m:r>
                      <m:r>
                        <a:rPr lang="en-US" sz="2400" b="1" i="0" smtClean="0">
                          <a:latin typeface="Cambria Math" charset="0"/>
                        </a:rPr>
                        <m:t>,</m:t>
                      </m:r>
                      <m:r>
                        <a:rPr lang="en-US" sz="2400" b="1" i="0" smtClean="0">
                          <a:latin typeface="Cambria Math" charset="0"/>
                        </a:rPr>
                        <m:t>𝐰</m:t>
                      </m:r>
                      <m:r>
                        <a:rPr lang="en-US" sz="2400" b="0" i="0" smtClean="0">
                          <a:latin typeface="Cambria Math" charset="0"/>
                        </a:rPr>
                        <m:t>)</m:t>
                      </m:r>
                    </m:oMath>
                  </m:oMathPara>
                </a14:m>
                <a:endParaRPr lang="en-US" sz="2400"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753572" y="5915791"/>
                <a:ext cx="3505200" cy="461665"/>
              </a:xfrm>
              <a:prstGeom prst="rect">
                <a:avLst/>
              </a:prstGeom>
              <a:blipFill rotWithShape="0">
                <a:blip r:embed="rId3"/>
                <a:stretch>
                  <a:fillRect t="-98718" b="-125641"/>
                </a:stretch>
              </a:blipFill>
              <a:ln>
                <a:solidFill>
                  <a:srgbClr val="3C58AD"/>
                </a:solidFill>
              </a:ln>
            </p:spPr>
            <p:txBody>
              <a:bodyPr/>
              <a:lstStyle/>
              <a:p>
                <a:r>
                  <a:rPr lang="en-US">
                    <a:noFill/>
                  </a:rPr>
                  <a:t> </a:t>
                </a:r>
              </a:p>
            </p:txBody>
          </p:sp>
        </mc:Fallback>
      </mc:AlternateContent>
    </p:spTree>
    <p:extLst>
      <p:ext uri="{BB962C8B-B14F-4D97-AF65-F5344CB8AC3E}">
        <p14:creationId xmlns:p14="http://schemas.microsoft.com/office/powerpoint/2010/main" val="14807607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MEMM </a:t>
            </a:r>
            <a:r>
              <a:rPr lang="en-US" dirty="0" err="1" smtClean="0"/>
              <a:t>v.s</a:t>
            </a:r>
            <a:r>
              <a:rPr lang="en-US" dirty="0" smtClean="0"/>
              <a:t>. CRF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49" y="1270861"/>
                <a:ext cx="8292713" cy="4906102"/>
              </a:xfrm>
            </p:spPr>
            <p:txBody>
              <a:bodyPr>
                <a:normAutofit/>
              </a:bodyPr>
              <a:lstStyle/>
              <a:p>
                <a:r>
                  <a:rPr lang="en-US" sz="2600" i="1" dirty="0" smtClean="0">
                    <a:latin typeface="Cambria Math" charset="0"/>
                  </a:rPr>
                  <a:t>Score function can be the same:</a:t>
                </a:r>
                <a:br>
                  <a:rPr lang="en-US" sz="2600" i="1" dirty="0" smtClean="0">
                    <a:latin typeface="Cambria Math" charset="0"/>
                  </a:rPr>
                </a:br>
                <a14:m>
                  <m:oMath xmlns:m="http://schemas.openxmlformats.org/officeDocument/2006/math">
                    <m:r>
                      <a:rPr lang="en-US" sz="2600" i="1">
                        <a:latin typeface="Cambria Math" charset="0"/>
                      </a:rPr>
                      <m:t>𝑆</m:t>
                    </m:r>
                    <m:d>
                      <m:dPr>
                        <m:ctrlPr>
                          <a:rPr lang="en-US" sz="2600" i="1">
                            <a:latin typeface="Cambria Math"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r>
                      <a:rPr lang="en-US" sz="2600" b="1" i="1">
                        <a:latin typeface="Cambria Math" charset="0"/>
                      </a:rPr>
                      <m:t>=</m:t>
                    </m:r>
                    <m:nary>
                      <m:naryPr>
                        <m:chr m:val="∑"/>
                        <m:supHide m:val="on"/>
                        <m:ctrlPr>
                          <a:rPr lang="en-US" sz="2600" b="1" i="1">
                            <a:latin typeface="Cambria Math" charset="0"/>
                          </a:rPr>
                        </m:ctrlPr>
                      </m:naryPr>
                      <m:sub>
                        <m:r>
                          <a:rPr lang="en-US" sz="2600" b="1" i="1">
                            <a:latin typeface="Cambria Math" charset="0"/>
                          </a:rPr>
                          <m:t>𝒊</m:t>
                        </m:r>
                      </m:sub>
                      <m:sup/>
                      <m:e>
                        <m:r>
                          <a:rPr lang="en-US" sz="2600" i="1">
                            <a:latin typeface="Cambria Math" charset="0"/>
                          </a:rPr>
                          <m:t>(</m:t>
                        </m:r>
                        <m:nary>
                          <m:naryPr>
                            <m:chr m:val="∑"/>
                            <m:supHide m:val="on"/>
                            <m:ctrlPr>
                              <a:rPr lang="en-US" sz="2600" i="1">
                                <a:latin typeface="Cambria Math" charset="0"/>
                              </a:rPr>
                            </m:ctrlPr>
                          </m:naryPr>
                          <m:sub>
                            <m:r>
                              <a:rPr lang="en-US" sz="2600" i="1">
                                <a:latin typeface="Cambria Math" panose="02040503050406030204" pitchFamily="18" charset="0"/>
                              </a:rPr>
                              <m:t>𝑘</m:t>
                            </m:r>
                          </m:sub>
                          <m:sup/>
                          <m:e>
                            <m:sSub>
                              <m:sSubPr>
                                <m:ctrlPr>
                                  <a:rPr lang="en-US" sz="2600" i="1">
                                    <a:latin typeface="Cambria Math" charset="0"/>
                                  </a:rPr>
                                </m:ctrlPr>
                              </m:sSubPr>
                              <m:e>
                                <m:sSub>
                                  <m:sSubPr>
                                    <m:ctrlPr>
                                      <a:rPr lang="en-US" sz="2600" i="1">
                                        <a:latin typeface="Cambria Math"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𝑙</m:t>
                                </m:r>
                              </m:sub>
                              <m:sup/>
                              <m:e>
                                <m:r>
                                  <a:rPr lang="en-US" sz="2600" i="1">
                                    <a:latin typeface="Cambria Math" charset="0"/>
                                  </a:rPr>
                                  <m:t>𝛾</m:t>
                                </m:r>
                                <m:sSub>
                                  <m:sSubPr>
                                    <m:ctrlPr>
                                      <a:rPr lang="en-US" sz="2600" i="1">
                                        <a:latin typeface="Cambria Math"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e>
                    </m:nary>
                    <m:r>
                      <m:rPr>
                        <m:nor/>
                      </m:rPr>
                      <a:rPr lang="en-US" sz="2600" dirty="0"/>
                      <m:t>)</m:t>
                    </m:r>
                  </m:oMath>
                </a14:m>
                <a:r>
                  <a:rPr lang="en-US" sz="2600" dirty="0" smtClean="0"/>
                  <a:t> </a:t>
                </a:r>
                <a:br>
                  <a:rPr lang="en-US" sz="2600" dirty="0" smtClean="0"/>
                </a:br>
                <a14:m>
                  <m:oMath xmlns:m="http://schemas.openxmlformats.org/officeDocument/2006/math">
                    <m:r>
                      <a:rPr lang="en-US" sz="2400" b="1" i="1">
                        <a:latin typeface="Cambria Math" charset="0"/>
                      </a:rPr>
                      <m:t>=</m:t>
                    </m:r>
                    <m:nary>
                      <m:naryPr>
                        <m:chr m:val="∑"/>
                        <m:supHide m:val="on"/>
                        <m:ctrlPr>
                          <a:rPr lang="en-US" sz="2400" b="1" i="1" smtClean="0">
                            <a:latin typeface="Cambria Math" charset="0"/>
                          </a:rPr>
                        </m:ctrlPr>
                      </m:naryPr>
                      <m:sub>
                        <m:r>
                          <a:rPr lang="en-US" sz="2400" b="1" i="1" smtClean="0">
                            <a:latin typeface="Cambria Math" charset="0"/>
                          </a:rPr>
                          <m:t>𝒊</m:t>
                        </m:r>
                      </m:sub>
                      <m:sup/>
                      <m:e>
                        <m:r>
                          <a:rPr lang="en-US" sz="2400" i="1">
                            <a:latin typeface="Cambria Math" panose="02040503050406030204" pitchFamily="18" charset="0"/>
                          </a:rPr>
                          <m:t>𝑓</m:t>
                        </m:r>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e>
                    </m:nary>
                  </m:oMath>
                </a14:m>
                <a:r>
                  <a:rPr lang="en-US" sz="2600" dirty="0" smtClean="0"/>
                  <a:t> </a:t>
                </a:r>
                <a:endParaRPr lang="en-US" sz="2600" dirty="0"/>
              </a:p>
              <a:p>
                <a:r>
                  <a:rPr lang="en-US" sz="2600" dirty="0" smtClean="0"/>
                  <a:t>MEMM:</a:t>
                </a:r>
              </a:p>
              <a:p>
                <a:pPr marL="0" indent="0">
                  <a:buNone/>
                </a:pPr>
                <a14:m>
                  <m:oMath xmlns:m="http://schemas.openxmlformats.org/officeDocument/2006/math">
                    <m:r>
                      <a:rPr lang="en-US" sz="2600" b="0" i="1" smtClean="0">
                        <a:latin typeface="Cambria Math" charset="0"/>
                      </a:rPr>
                      <m:t>𝑃</m:t>
                    </m:r>
                    <m:d>
                      <m:dPr>
                        <m:ctrlPr>
                          <a:rPr lang="en-US" sz="2600" b="0" i="1" smtClean="0">
                            <a:latin typeface="Cambria Math" charset="0"/>
                          </a:rPr>
                        </m:ctrlPr>
                      </m:dPr>
                      <m:e>
                        <m:r>
                          <a:rPr lang="en-US" sz="2600" b="1" i="1" smtClean="0">
                            <a:latin typeface="Cambria Math" charset="0"/>
                          </a:rPr>
                          <m:t>𝒕</m:t>
                        </m:r>
                      </m:e>
                      <m:e>
                        <m:r>
                          <a:rPr lang="en-US" sz="2600" b="1" i="1" smtClean="0">
                            <a:latin typeface="Cambria Math" charset="0"/>
                          </a:rPr>
                          <m:t>𝒘</m:t>
                        </m:r>
                      </m:e>
                    </m:d>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𝑖</m:t>
                        </m:r>
                      </m:sub>
                      <m:sup/>
                      <m:e>
                        <m:r>
                          <a:rPr lang="en-US" sz="2600" i="1">
                            <a:latin typeface="Cambria Math" charset="0"/>
                          </a:rPr>
                          <m:t>𝑃</m:t>
                        </m:r>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e>
                          <m:e>
                            <m:sSub>
                              <m:sSubPr>
                                <m:ctrlPr>
                                  <a:rPr lang="en-US" sz="2600" i="1">
                                    <a:latin typeface="Cambria Math"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e>
                        </m:d>
                      </m:e>
                    </m:nary>
                    <m:r>
                      <a:rPr lang="en-US" sz="2600" b="0" i="1" smtClean="0">
                        <a:latin typeface="Cambria Math" charset="0"/>
                      </a:rPr>
                      <m:t>=</m:t>
                    </m:r>
                    <m:f>
                      <m:fPr>
                        <m:ctrlPr>
                          <a:rPr lang="en-US" sz="2600" i="1" smtClean="0">
                            <a:latin typeface="Cambria Math" charset="0"/>
                          </a:rPr>
                        </m:ctrlPr>
                      </m:fPr>
                      <m:num>
                        <m:nary>
                          <m:naryPr>
                            <m:chr m:val="∏"/>
                            <m:supHide m:val="on"/>
                            <m:ctrlPr>
                              <a:rPr lang="en-US" sz="2600" i="1">
                                <a:latin typeface="Cambria Math" charset="0"/>
                              </a:rPr>
                            </m:ctrlPr>
                          </m:naryPr>
                          <m:sub>
                            <m:r>
                              <a:rPr lang="en-US" sz="2600" i="1">
                                <a:latin typeface="Cambria Math" panose="02040503050406030204" pitchFamily="18" charset="0"/>
                              </a:rPr>
                              <m:t>𝑖</m:t>
                            </m:r>
                          </m:sub>
                          <m:sup/>
                          <m:e>
                            <m:func>
                              <m:funcPr>
                                <m:ctrlPr>
                                  <a:rPr lang="en-US" sz="2600" i="1">
                                    <a:latin typeface="Cambria Math" charset="0"/>
                                  </a:rPr>
                                </m:ctrlPr>
                              </m:funcPr>
                              <m:fName>
                                <m:r>
                                  <m:rPr>
                                    <m:sty m:val="p"/>
                                  </m:rPr>
                                  <a:rPr lang="en-US" sz="2600">
                                    <a:latin typeface="Cambria Math" panose="02040503050406030204" pitchFamily="18" charset="0"/>
                                  </a:rPr>
                                  <m:t>exp</m:t>
                                </m:r>
                              </m:fName>
                              <m:e>
                                <m:d>
                                  <m:dPr>
                                    <m:ctrlPr>
                                      <a:rPr lang="en-US" sz="2600" i="1">
                                        <a:latin typeface="Cambria Math" charset="0"/>
                                      </a:rPr>
                                    </m:ctrlPr>
                                  </m:dPr>
                                  <m:e>
                                    <m:r>
                                      <a:rPr lang="en-US" sz="2600" i="1">
                                        <a:latin typeface="Cambria Math" panose="02040503050406030204" pitchFamily="18" charset="0"/>
                                      </a:rPr>
                                      <m:t>𝑓</m:t>
                                    </m:r>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e>
                                </m:d>
                              </m:e>
                            </m:func>
                          </m:e>
                        </m:nary>
                      </m:num>
                      <m:den>
                        <m:nary>
                          <m:naryPr>
                            <m:chr m:val="∏"/>
                            <m:supHide m:val="on"/>
                            <m:ctrlPr>
                              <a:rPr lang="en-US" sz="2600" i="1">
                                <a:latin typeface="Cambria Math" charset="0"/>
                              </a:rPr>
                            </m:ctrlPr>
                          </m:naryPr>
                          <m:sub>
                            <m:r>
                              <a:rPr lang="en-US" sz="2600" i="1">
                                <a:latin typeface="Cambria Math" panose="02040503050406030204" pitchFamily="18" charset="0"/>
                              </a:rPr>
                              <m:t>𝑖</m:t>
                            </m:r>
                          </m:sub>
                          <m:sup/>
                          <m:e>
                            <m:nary>
                              <m:naryPr>
                                <m:chr m:val="∑"/>
                                <m:supHide m:val="on"/>
                                <m:ctrlPr>
                                  <a:rPr lang="en-US" sz="2600" i="1">
                                    <a:latin typeface="Cambria Math" charset="0"/>
                                  </a:rPr>
                                </m:ctrlPr>
                              </m:naryPr>
                              <m:sub>
                                <m:r>
                                  <a:rPr lang="en-US" sz="2600" i="1">
                                    <a:solidFill>
                                      <a:srgbClr val="FF0000"/>
                                    </a:solidFill>
                                    <a:latin typeface="Cambria Math" charset="0"/>
                                  </a:rPr>
                                  <m:t>𝑡</m:t>
                                </m:r>
                              </m:sub>
                              <m:sup/>
                              <m:e>
                                <m:func>
                                  <m:funcPr>
                                    <m:ctrlPr>
                                      <a:rPr lang="en-US" sz="2600" i="1">
                                        <a:latin typeface="Cambria Math" charset="0"/>
                                      </a:rPr>
                                    </m:ctrlPr>
                                  </m:funcPr>
                                  <m:fName>
                                    <m:r>
                                      <m:rPr>
                                        <m:sty m:val="p"/>
                                      </m:rPr>
                                      <a:rPr lang="en-US" sz="2600">
                                        <a:latin typeface="Cambria Math" panose="02040503050406030204" pitchFamily="18" charset="0"/>
                                      </a:rPr>
                                      <m:t>exp</m:t>
                                    </m:r>
                                  </m:fName>
                                  <m:e>
                                    <m:d>
                                      <m:dPr>
                                        <m:ctrlPr>
                                          <a:rPr lang="en-US" sz="2600" i="1">
                                            <a:latin typeface="Cambria Math" charset="0"/>
                                          </a:rPr>
                                        </m:ctrlPr>
                                      </m:dPr>
                                      <m:e>
                                        <m:r>
                                          <a:rPr lang="en-US" sz="2600" i="1">
                                            <a:latin typeface="Cambria Math" panose="02040503050406030204" pitchFamily="18" charset="0"/>
                                          </a:rPr>
                                          <m:t>𝑓</m:t>
                                        </m:r>
                                        <m:d>
                                          <m:dPr>
                                            <m:ctrlPr>
                                              <a:rPr lang="en-US" sz="2600" i="1">
                                                <a:latin typeface="Cambria Math" charset="0"/>
                                              </a:rPr>
                                            </m:ctrlPr>
                                          </m:dPr>
                                          <m:e>
                                            <m:r>
                                              <a:rPr lang="en-US" sz="2600" i="1">
                                                <a:solidFill>
                                                  <a:srgbClr val="FF0000"/>
                                                </a:solidFill>
                                                <a:latin typeface="Cambria Math" charset="0"/>
                                              </a:rPr>
                                              <m:t>𝑡</m:t>
                                            </m:r>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e>
                                        </m:d>
                                      </m:e>
                                    </m:d>
                                  </m:e>
                                </m:func>
                              </m:e>
                            </m:nary>
                          </m:e>
                        </m:nary>
                      </m:den>
                    </m:f>
                  </m:oMath>
                </a14:m>
                <a:r>
                  <a:rPr lang="en-US" sz="2600" dirty="0" smtClean="0"/>
                  <a:t> </a:t>
                </a:r>
              </a:p>
              <a:p>
                <a:r>
                  <a:rPr lang="en-US" sz="2600" dirty="0" smtClean="0"/>
                  <a:t>CRF:</a:t>
                </a:r>
              </a:p>
              <a:p>
                <a:pPr marL="0" indent="0">
                  <a:buNone/>
                </a:pPr>
                <a14:m>
                  <m:oMath xmlns:m="http://schemas.openxmlformats.org/officeDocument/2006/math">
                    <m:r>
                      <a:rPr lang="en-US" sz="2600" i="1">
                        <a:latin typeface="Cambria Math" charset="0"/>
                      </a:rPr>
                      <m:t>𝑃</m:t>
                    </m:r>
                    <m:d>
                      <m:dPr>
                        <m:ctrlPr>
                          <a:rPr lang="en-US" sz="2600" i="1">
                            <a:latin typeface="Cambria Math" charset="0"/>
                          </a:rPr>
                        </m:ctrlPr>
                      </m:dPr>
                      <m:e>
                        <m:r>
                          <a:rPr lang="en-US" sz="2600" b="1" i="1">
                            <a:latin typeface="Cambria Math" charset="0"/>
                          </a:rPr>
                          <m:t>𝒕</m:t>
                        </m:r>
                      </m:e>
                      <m:e>
                        <m:r>
                          <a:rPr lang="en-US" sz="2600" b="1" i="1">
                            <a:latin typeface="Cambria Math" charset="0"/>
                          </a:rPr>
                          <m:t>𝒘</m:t>
                        </m:r>
                      </m:e>
                    </m:d>
                    <m:r>
                      <a:rPr lang="en-US" sz="2600" i="1">
                        <a:latin typeface="Cambria Math" panose="02040503050406030204" pitchFamily="18" charset="0"/>
                      </a:rPr>
                      <m:t>=</m:t>
                    </m:r>
                    <m:f>
                      <m:fPr>
                        <m:ctrlPr>
                          <a:rPr lang="en-US" sz="2600" b="0" i="1" smtClean="0">
                            <a:latin typeface="Cambria Math" charset="0"/>
                          </a:rPr>
                        </m:ctrlPr>
                      </m:fPr>
                      <m:num>
                        <m:func>
                          <m:funcPr>
                            <m:ctrlPr>
                              <a:rPr lang="en-US" sz="2600" b="0" i="1" smtClean="0">
                                <a:latin typeface="Cambria Math" charset="0"/>
                              </a:rPr>
                            </m:ctrlPr>
                          </m:funcPr>
                          <m:fName>
                            <m:r>
                              <m:rPr>
                                <m:sty m:val="p"/>
                              </m:rPr>
                              <a:rPr lang="en-US" sz="2600" b="0" i="0" smtClean="0">
                                <a:latin typeface="Cambria Math" charset="0"/>
                              </a:rPr>
                              <m:t>exp</m:t>
                            </m:r>
                            <m:r>
                              <a:rPr lang="en-US" sz="2600" b="0" i="0" smtClean="0">
                                <a:latin typeface="Cambria Math" charset="0"/>
                              </a:rPr>
                              <m:t>  (</m:t>
                            </m:r>
                            <m:r>
                              <m:rPr>
                                <m:sty m:val="p"/>
                              </m:rPr>
                              <a:rPr lang="en-US" sz="2600" b="0" i="0" smtClean="0">
                                <a:latin typeface="Cambria Math" charset="0"/>
                              </a:rPr>
                              <m:t>S</m:t>
                            </m:r>
                          </m:fName>
                          <m:e>
                            <m:d>
                              <m:dPr>
                                <m:ctrlPr>
                                  <a:rPr lang="en-US" sz="2600" b="0" i="1" smtClean="0">
                                    <a:latin typeface="Cambria Math" charset="0"/>
                                  </a:rPr>
                                </m:ctrlPr>
                              </m:dPr>
                              <m:e>
                                <m:r>
                                  <a:rPr lang="en-US" sz="2600" b="1" i="1" smtClean="0">
                                    <a:latin typeface="Cambria Math" charset="0"/>
                                  </a:rPr>
                                  <m:t>𝒕</m:t>
                                </m:r>
                                <m:r>
                                  <a:rPr lang="en-US" sz="2600" b="1" i="1" smtClean="0">
                                    <a:latin typeface="Cambria Math" charset="0"/>
                                  </a:rPr>
                                  <m:t>,</m:t>
                                </m:r>
                                <m:r>
                                  <a:rPr lang="en-US" sz="2600" b="1" i="1" smtClean="0">
                                    <a:latin typeface="Cambria Math" charset="0"/>
                                  </a:rPr>
                                  <m:t>𝒘</m:t>
                                </m:r>
                              </m:e>
                            </m:d>
                          </m:e>
                        </m:func>
                        <m:r>
                          <a:rPr lang="en-US" sz="2600" b="0" i="1" smtClean="0">
                            <a:latin typeface="Cambria Math" charset="0"/>
                          </a:rPr>
                          <m:t>) </m:t>
                        </m:r>
                      </m:num>
                      <m:den>
                        <m:nary>
                          <m:naryPr>
                            <m:chr m:val="∑"/>
                            <m:supHide m:val="on"/>
                            <m:ctrlPr>
                              <a:rPr lang="en-US" sz="2600" b="0" i="1" smtClean="0">
                                <a:latin typeface="Cambria Math" charset="0"/>
                              </a:rPr>
                            </m:ctrlPr>
                          </m:naryPr>
                          <m:sub>
                            <m:r>
                              <a:rPr lang="en-US" sz="2600" b="1" i="1" smtClean="0">
                                <a:solidFill>
                                  <a:srgbClr val="3C58AD"/>
                                </a:solidFill>
                                <a:latin typeface="Cambria Math" charset="0"/>
                              </a:rPr>
                              <m:t>𝒕</m:t>
                            </m:r>
                          </m:sub>
                          <m:sup/>
                          <m:e>
                            <m:func>
                              <m:funcPr>
                                <m:ctrlPr>
                                  <a:rPr lang="en-US" sz="2600" b="0" i="1" smtClean="0">
                                    <a:latin typeface="Cambria Math" charset="0"/>
                                  </a:rPr>
                                </m:ctrlPr>
                              </m:funcPr>
                              <m:fName>
                                <m:r>
                                  <m:rPr>
                                    <m:sty m:val="p"/>
                                  </m:rPr>
                                  <a:rPr lang="en-US" sz="2600" b="0" i="0" smtClean="0">
                                    <a:latin typeface="Cambria Math" charset="0"/>
                                  </a:rPr>
                                  <m:t>exp</m:t>
                                </m:r>
                              </m:fName>
                              <m:e>
                                <m:d>
                                  <m:dPr>
                                    <m:ctrlPr>
                                      <a:rPr lang="en-US" sz="2600" b="0" i="1" smtClean="0">
                                        <a:latin typeface="Cambria Math" charset="0"/>
                                      </a:rPr>
                                    </m:ctrlPr>
                                  </m:dPr>
                                  <m:e>
                                    <m:r>
                                      <a:rPr lang="en-US" sz="2600" b="0" i="1" smtClean="0">
                                        <a:latin typeface="Cambria Math" charset="0"/>
                                      </a:rPr>
                                      <m:t>𝑆</m:t>
                                    </m:r>
                                    <m:d>
                                      <m:dPr>
                                        <m:ctrlPr>
                                          <a:rPr lang="en-US" sz="2600" b="0" i="1" smtClean="0">
                                            <a:latin typeface="Cambria Math" charset="0"/>
                                          </a:rPr>
                                        </m:ctrlPr>
                                      </m:dPr>
                                      <m:e>
                                        <m:r>
                                          <a:rPr lang="en-US" sz="2600" b="1" i="1" smtClean="0">
                                            <a:solidFill>
                                              <a:srgbClr val="3C58AD"/>
                                            </a:solidFill>
                                            <a:latin typeface="Cambria Math" charset="0"/>
                                          </a:rPr>
                                          <m:t>𝒕</m:t>
                                        </m:r>
                                        <m:r>
                                          <a:rPr lang="en-US" sz="2600" b="1" i="1" smtClean="0">
                                            <a:solidFill>
                                              <a:srgbClr val="3C58AD"/>
                                            </a:solidFill>
                                            <a:latin typeface="Cambria Math" charset="0"/>
                                          </a:rPr>
                                          <m:t>,</m:t>
                                        </m:r>
                                        <m:r>
                                          <a:rPr lang="en-US" sz="2600" b="1" i="1" smtClean="0">
                                            <a:latin typeface="Cambria Math" charset="0"/>
                                          </a:rPr>
                                          <m:t>𝒘</m:t>
                                        </m:r>
                                      </m:e>
                                    </m:d>
                                  </m:e>
                                </m:d>
                              </m:e>
                            </m:func>
                          </m:e>
                        </m:nary>
                      </m:den>
                    </m:f>
                    <m:r>
                      <a:rPr lang="en-US" sz="2600" b="0" i="1" smtClean="0">
                        <a:latin typeface="Cambria Math" charset="0"/>
                      </a:rPr>
                      <m:t>=</m:t>
                    </m:r>
                    <m:f>
                      <m:fPr>
                        <m:ctrlPr>
                          <a:rPr lang="en-US" sz="2600" i="1">
                            <a:latin typeface="Cambria Math" charset="0"/>
                          </a:rPr>
                        </m:ctrlPr>
                      </m:fPr>
                      <m:num>
                        <m:nary>
                          <m:naryPr>
                            <m:chr m:val="∏"/>
                            <m:supHide m:val="on"/>
                            <m:ctrlPr>
                              <a:rPr lang="en-US" sz="2600" i="1">
                                <a:latin typeface="Cambria Math" charset="0"/>
                              </a:rPr>
                            </m:ctrlPr>
                          </m:naryPr>
                          <m:sub>
                            <m:r>
                              <a:rPr lang="en-US" sz="2600" i="1">
                                <a:latin typeface="Cambria Math" panose="02040503050406030204" pitchFamily="18" charset="0"/>
                              </a:rPr>
                              <m:t>𝑖</m:t>
                            </m:r>
                          </m:sub>
                          <m:sup/>
                          <m:e>
                            <m:func>
                              <m:funcPr>
                                <m:ctrlPr>
                                  <a:rPr lang="en-US" sz="2600" i="1">
                                    <a:latin typeface="Cambria Math" charset="0"/>
                                  </a:rPr>
                                </m:ctrlPr>
                              </m:funcPr>
                              <m:fName>
                                <m:r>
                                  <m:rPr>
                                    <m:sty m:val="p"/>
                                  </m:rPr>
                                  <a:rPr lang="en-US" sz="2600">
                                    <a:latin typeface="Cambria Math" panose="02040503050406030204" pitchFamily="18" charset="0"/>
                                  </a:rPr>
                                  <m:t>exp</m:t>
                                </m:r>
                              </m:fName>
                              <m:e>
                                <m:d>
                                  <m:dPr>
                                    <m:ctrlPr>
                                      <a:rPr lang="en-US" sz="2600" i="1">
                                        <a:latin typeface="Cambria Math" charset="0"/>
                                      </a:rPr>
                                    </m:ctrlPr>
                                  </m:dPr>
                                  <m:e>
                                    <m:r>
                                      <a:rPr lang="en-US" sz="2600" i="1">
                                        <a:latin typeface="Cambria Math" panose="02040503050406030204" pitchFamily="18" charset="0"/>
                                      </a:rPr>
                                      <m:t>𝑓</m:t>
                                    </m:r>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e>
                                </m:d>
                              </m:e>
                            </m:func>
                          </m:e>
                        </m:nary>
                      </m:num>
                      <m:den>
                        <m:nary>
                          <m:naryPr>
                            <m:chr m:val="∑"/>
                            <m:supHide m:val="on"/>
                            <m:ctrlPr>
                              <a:rPr lang="en-US" sz="2600" i="1">
                                <a:latin typeface="Cambria Math" charset="0"/>
                              </a:rPr>
                            </m:ctrlPr>
                          </m:naryPr>
                          <m:sub>
                            <m:r>
                              <m:rPr>
                                <m:brk m:alnAt="7"/>
                              </m:rPr>
                              <a:rPr lang="en-US" sz="2600" b="1" i="1" smtClean="0">
                                <a:solidFill>
                                  <a:srgbClr val="3C58AD"/>
                                </a:solidFill>
                                <a:latin typeface="Cambria Math" panose="02040503050406030204" pitchFamily="18" charset="0"/>
                              </a:rPr>
                              <m:t>𝒕</m:t>
                            </m:r>
                          </m:sub>
                          <m:sup/>
                          <m:e>
                            <m:nary>
                              <m:naryPr>
                                <m:chr m:val="∏"/>
                                <m:supHide m:val="on"/>
                                <m:ctrlPr>
                                  <a:rPr lang="en-US" sz="2600" i="1">
                                    <a:latin typeface="Cambria Math" charset="0"/>
                                  </a:rPr>
                                </m:ctrlPr>
                              </m:naryPr>
                              <m:sub>
                                <m:r>
                                  <a:rPr lang="en-US" sz="2600" i="1">
                                    <a:latin typeface="Cambria Math" panose="02040503050406030204" pitchFamily="18" charset="0"/>
                                  </a:rPr>
                                  <m:t>𝑖</m:t>
                                </m:r>
                              </m:sub>
                              <m:sup/>
                              <m:e>
                                <m:func>
                                  <m:funcPr>
                                    <m:ctrlPr>
                                      <a:rPr lang="en-US" sz="2600" i="1">
                                        <a:latin typeface="Cambria Math" charset="0"/>
                                      </a:rPr>
                                    </m:ctrlPr>
                                  </m:funcPr>
                                  <m:fName>
                                    <m:r>
                                      <m:rPr>
                                        <m:sty m:val="p"/>
                                      </m:rPr>
                                      <a:rPr lang="en-US" sz="2600">
                                        <a:latin typeface="Cambria Math" panose="02040503050406030204" pitchFamily="18" charset="0"/>
                                      </a:rPr>
                                      <m:t>exp</m:t>
                                    </m:r>
                                  </m:fName>
                                  <m:e>
                                    <m:d>
                                      <m:dPr>
                                        <m:ctrlPr>
                                          <a:rPr lang="en-US" sz="2600" i="1">
                                            <a:latin typeface="Cambria Math" charset="0"/>
                                          </a:rPr>
                                        </m:ctrlPr>
                                      </m:dPr>
                                      <m:e>
                                        <m:r>
                                          <a:rPr lang="en-US" sz="2600" i="1">
                                            <a:latin typeface="Cambria Math" panose="02040503050406030204" pitchFamily="18" charset="0"/>
                                          </a:rPr>
                                          <m:t>𝑓</m:t>
                                        </m:r>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e>
                                    </m:d>
                                  </m:e>
                                </m:func>
                              </m:e>
                            </m:nary>
                          </m:e>
                        </m:nary>
                      </m:den>
                    </m:f>
                  </m:oMath>
                </a14:m>
                <a:r>
                  <a:rPr lang="en-US" sz="2600" dirty="0"/>
                  <a:t> </a:t>
                </a:r>
              </a:p>
              <a:p>
                <a:endParaRPr lang="en-US" sz="2600" dirty="0" smtClean="0"/>
              </a:p>
              <a:p>
                <a:endParaRPr lang="en-US" sz="2000" dirty="0"/>
              </a:p>
              <a:p>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49" y="1270861"/>
                <a:ext cx="8292713" cy="4906102"/>
              </a:xfrm>
              <a:blipFill rotWithShape="0">
                <a:blip r:embed="rId2"/>
                <a:stretch>
                  <a:fillRect l="-1103" t="-9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67</a:t>
            </a:fld>
            <a:endParaRPr lang="en-US" dirty="0"/>
          </a:p>
        </p:txBody>
      </p:sp>
      <p:sp>
        <p:nvSpPr>
          <p:cNvPr id="8" name="TextBox 7"/>
          <p:cNvSpPr txBox="1"/>
          <p:nvPr/>
        </p:nvSpPr>
        <p:spPr>
          <a:xfrm>
            <a:off x="4953663" y="481941"/>
            <a:ext cx="3435054" cy="646331"/>
          </a:xfrm>
          <a:prstGeom prst="rect">
            <a:avLst/>
          </a:prstGeom>
          <a:solidFill>
            <a:schemeClr val="accent1">
              <a:lumMod val="20000"/>
              <a:lumOff val="80000"/>
            </a:schemeClr>
          </a:solidFill>
          <a:ln>
            <a:solidFill>
              <a:srgbClr val="3C58AD"/>
            </a:solidFill>
          </a:ln>
        </p:spPr>
        <p:txBody>
          <a:bodyPr wrap="square" rtlCol="0">
            <a:spAutoFit/>
          </a:bodyPr>
          <a:lstStyle/>
          <a:p>
            <a:r>
              <a:rPr lang="en-US" dirty="0" smtClean="0"/>
              <a:t>Like in the previous slide, we can rearrange </a:t>
            </a:r>
            <a:r>
              <a:rPr lang="en-US" smtClean="0"/>
              <a:t>the summations</a:t>
            </a:r>
            <a:endParaRPr lang="en-US" dirty="0"/>
          </a:p>
        </p:txBody>
      </p:sp>
      <p:cxnSp>
        <p:nvCxnSpPr>
          <p:cNvPr id="10" name="Straight Arrow Connector 9"/>
          <p:cNvCxnSpPr>
            <a:stCxn id="8" idx="2"/>
          </p:cNvCxnSpPr>
          <p:nvPr/>
        </p:nvCxnSpPr>
        <p:spPr>
          <a:xfrm flipH="1">
            <a:off x="5050430" y="1128272"/>
            <a:ext cx="1620760" cy="13133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82024" y="2751152"/>
            <a:ext cx="1921808" cy="369332"/>
          </a:xfrm>
          <a:prstGeom prst="rect">
            <a:avLst/>
          </a:prstGeom>
          <a:solidFill>
            <a:schemeClr val="accent1">
              <a:lumMod val="20000"/>
              <a:lumOff val="80000"/>
            </a:schemeClr>
          </a:solidFill>
          <a:ln>
            <a:solidFill>
              <a:srgbClr val="3C58AD"/>
            </a:solidFill>
          </a:ln>
        </p:spPr>
        <p:txBody>
          <a:bodyPr wrap="none" rtlCol="0">
            <a:spAutoFit/>
          </a:bodyPr>
          <a:lstStyle/>
          <a:p>
            <a:r>
              <a:rPr lang="en-US" smtClean="0"/>
              <a:t>Locally normalized</a:t>
            </a:r>
            <a:endParaRPr lang="en-US"/>
          </a:p>
        </p:txBody>
      </p:sp>
      <p:sp>
        <p:nvSpPr>
          <p:cNvPr id="13" name="TextBox 12"/>
          <p:cNvSpPr txBox="1"/>
          <p:nvPr/>
        </p:nvSpPr>
        <p:spPr>
          <a:xfrm>
            <a:off x="2118286" y="3932041"/>
            <a:ext cx="2011833" cy="369332"/>
          </a:xfrm>
          <a:prstGeom prst="rect">
            <a:avLst/>
          </a:prstGeom>
          <a:solidFill>
            <a:schemeClr val="accent1">
              <a:lumMod val="20000"/>
              <a:lumOff val="80000"/>
            </a:schemeClr>
          </a:solidFill>
          <a:ln>
            <a:solidFill>
              <a:srgbClr val="3C58AD"/>
            </a:solidFill>
          </a:ln>
        </p:spPr>
        <p:txBody>
          <a:bodyPr wrap="none" rtlCol="0">
            <a:spAutoFit/>
          </a:bodyPr>
          <a:lstStyle/>
          <a:p>
            <a:r>
              <a:rPr lang="en-US" dirty="0" smtClean="0"/>
              <a:t>globally normalized</a:t>
            </a:r>
            <a:endParaRPr lang="en-US" dirty="0"/>
          </a:p>
        </p:txBody>
      </p:sp>
    </p:spTree>
    <p:extLst>
      <p:ext uri="{BB962C8B-B14F-4D97-AF65-F5344CB8AC3E}">
        <p14:creationId xmlns:p14="http://schemas.microsoft.com/office/powerpoint/2010/main" val="210468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HMM </a:t>
            </a:r>
            <a:r>
              <a:rPr lang="en-US" dirty="0" err="1" smtClean="0"/>
              <a:t>v.s</a:t>
            </a:r>
            <a:r>
              <a:rPr lang="en-US" dirty="0" smtClean="0"/>
              <a:t>. MEMM </a:t>
            </a:r>
            <a:r>
              <a:rPr lang="en-US" dirty="0" err="1" smtClean="0"/>
              <a:t>v.s</a:t>
            </a:r>
            <a:r>
              <a:rPr lang="en-US" dirty="0" smtClean="0"/>
              <a:t>. CRF</a:t>
            </a:r>
            <a:endParaRPr lang="en-US" dirty="0"/>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68</a:t>
            </a:fld>
            <a:endParaRPr lang="en-US" dirty="0"/>
          </a:p>
        </p:txBody>
      </p:sp>
      <p:pic>
        <p:nvPicPr>
          <p:cNvPr id="7" name="Picture 6"/>
          <p:cNvPicPr>
            <a:picLocks noChangeAspect="1"/>
          </p:cNvPicPr>
          <p:nvPr/>
        </p:nvPicPr>
        <p:blipFill>
          <a:blip r:embed="rId2"/>
          <a:stretch>
            <a:fillRect/>
          </a:stretch>
        </p:blipFill>
        <p:spPr>
          <a:xfrm>
            <a:off x="318052" y="2316997"/>
            <a:ext cx="8721552" cy="2278857"/>
          </a:xfrm>
          <a:prstGeom prst="rect">
            <a:avLst/>
          </a:prstGeom>
        </p:spPr>
      </p:pic>
      <p:sp>
        <p:nvSpPr>
          <p:cNvPr id="8" name="TextBox 7"/>
          <p:cNvSpPr txBox="1"/>
          <p:nvPr/>
        </p:nvSpPr>
        <p:spPr>
          <a:xfrm>
            <a:off x="1033669" y="4595854"/>
            <a:ext cx="1304716" cy="646331"/>
          </a:xfrm>
          <a:prstGeom prst="rect">
            <a:avLst/>
          </a:prstGeom>
          <a:noFill/>
        </p:spPr>
        <p:txBody>
          <a:bodyPr wrap="none" rtlCol="0">
            <a:spAutoFit/>
          </a:bodyPr>
          <a:lstStyle/>
          <a:p>
            <a:r>
              <a:rPr lang="en-US" sz="3600" b="1" dirty="0" smtClean="0">
                <a:solidFill>
                  <a:srgbClr val="3C58AD"/>
                </a:solidFill>
              </a:rPr>
              <a:t>P(X,Y)</a:t>
            </a:r>
            <a:endParaRPr lang="en-US" sz="3600" b="1" dirty="0">
              <a:solidFill>
                <a:srgbClr val="3C58AD"/>
              </a:solidFill>
            </a:endParaRPr>
          </a:p>
        </p:txBody>
      </p:sp>
      <p:sp>
        <p:nvSpPr>
          <p:cNvPr id="9" name="TextBox 8"/>
          <p:cNvSpPr txBox="1"/>
          <p:nvPr/>
        </p:nvSpPr>
        <p:spPr>
          <a:xfrm>
            <a:off x="5495675" y="4506606"/>
            <a:ext cx="1433406" cy="646331"/>
          </a:xfrm>
          <a:prstGeom prst="rect">
            <a:avLst/>
          </a:prstGeom>
          <a:noFill/>
        </p:spPr>
        <p:txBody>
          <a:bodyPr wrap="none" rtlCol="0">
            <a:spAutoFit/>
          </a:bodyPr>
          <a:lstStyle/>
          <a:p>
            <a:r>
              <a:rPr lang="en-US" sz="3600" b="1" smtClean="0">
                <a:solidFill>
                  <a:srgbClr val="3C58AD"/>
                </a:solidFill>
              </a:rPr>
              <a:t>P(Y|X)</a:t>
            </a:r>
            <a:endParaRPr lang="en-US" sz="3600" b="1" dirty="0">
              <a:solidFill>
                <a:srgbClr val="3C58AD"/>
              </a:solidFill>
            </a:endParaRPr>
          </a:p>
        </p:txBody>
      </p:sp>
    </p:spTree>
    <p:extLst>
      <p:ext uri="{BB962C8B-B14F-4D97-AF65-F5344CB8AC3E}">
        <p14:creationId xmlns:p14="http://schemas.microsoft.com/office/powerpoint/2010/main" val="784975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normAutofit/>
          </a:bodyPr>
          <a:lstStyle/>
          <a:p>
            <a:pPr>
              <a:lnSpc>
                <a:spcPct val="90000"/>
              </a:lnSpc>
            </a:pPr>
            <a:r>
              <a:rPr lang="en-US" altLang="zh-TW" dirty="0" smtClean="0">
                <a:ea typeface="新細明體" pitchFamily="18" charset="-120"/>
              </a:rPr>
              <a:t>Inference</a:t>
            </a:r>
            <a:endParaRPr lang="en-US" sz="1600" dirty="0" smtClean="0"/>
          </a:p>
        </p:txBody>
      </p:sp>
      <mc:AlternateContent xmlns:mc="http://schemas.openxmlformats.org/markup-compatibility/2006" xmlns:a14="http://schemas.microsoft.com/office/drawing/2010/main">
        <mc:Choice Requires="a14">
          <p:sp>
            <p:nvSpPr>
              <p:cNvPr id="1120259" name="Rectangle 3"/>
              <p:cNvSpPr>
                <a:spLocks noGrp="1" noChangeArrowheads="1"/>
              </p:cNvSpPr>
              <p:nvPr>
                <p:ph idx="1"/>
              </p:nvPr>
            </p:nvSpPr>
            <p:spPr/>
            <p:txBody>
              <a:bodyPr>
                <a:normAutofit fontScale="92500" lnSpcReduction="10000"/>
              </a:bodyPr>
              <a:lstStyle/>
              <a:p>
                <a:r>
                  <a:rPr lang="en-US" sz="3000" dirty="0" smtClean="0">
                    <a:solidFill>
                      <a:srgbClr val="000000"/>
                    </a:solidFill>
                  </a:rPr>
                  <a:t>Find the </a:t>
                </a:r>
                <a:r>
                  <a:rPr lang="en-US" sz="3000" dirty="0" smtClean="0">
                    <a:solidFill>
                      <a:srgbClr val="FF0000"/>
                    </a:solidFill>
                  </a:rPr>
                  <a:t>best</a:t>
                </a:r>
                <a:r>
                  <a:rPr lang="en-US" sz="3000" dirty="0" smtClean="0">
                    <a:solidFill>
                      <a:srgbClr val="000000"/>
                    </a:solidFill>
                  </a:rPr>
                  <a:t> scoring output given the model</a:t>
                </a:r>
              </a:p>
              <a:p>
                <a:pPr marL="0" indent="0">
                  <a:buNone/>
                </a:pPr>
                <a:r>
                  <a:rPr lang="en-US" sz="3000" dirty="0">
                    <a:solidFill>
                      <a:srgbClr val="000000"/>
                    </a:solidFill>
                  </a:rPr>
                  <a:t> </a:t>
                </a:r>
                <a:r>
                  <a:rPr lang="en-US" sz="3000" dirty="0" smtClean="0">
                    <a:solidFill>
                      <a:srgbClr val="000000"/>
                    </a:solidFill>
                  </a:rPr>
                  <a:t>    </a:t>
                </a:r>
                <a14:m>
                  <m:oMath xmlns:m="http://schemas.openxmlformats.org/officeDocument/2006/math">
                    <m:r>
                      <a:rPr lang="en-US" sz="3000" i="1">
                        <a:latin typeface="Cambria Math" panose="02040503050406030204" pitchFamily="18" charset="0"/>
                      </a:rPr>
                      <m:t> </m:t>
                    </m:r>
                    <m:limLow>
                      <m:limLowPr>
                        <m:ctrlPr>
                          <a:rPr lang="en-US" sz="3000" i="1">
                            <a:latin typeface="Cambria Math" charset="0"/>
                          </a:rPr>
                        </m:ctrlPr>
                      </m:limLowPr>
                      <m:e>
                        <m:r>
                          <m:rPr>
                            <m:sty m:val="p"/>
                          </m:rPr>
                          <a:rPr lang="en-US" sz="3000">
                            <a:latin typeface="Cambria Math" panose="02040503050406030204" pitchFamily="18" charset="0"/>
                          </a:rPr>
                          <m:t>argmax</m:t>
                        </m:r>
                      </m:e>
                      <m:lim>
                        <m:r>
                          <a:rPr lang="en-US" sz="3000" i="1">
                            <a:solidFill>
                              <a:srgbClr val="FF0000"/>
                            </a:solidFill>
                            <a:latin typeface="Cambria Math" panose="02040503050406030204" pitchFamily="18" charset="0"/>
                          </a:rPr>
                          <m:t>𝑦</m:t>
                        </m:r>
                      </m:lim>
                    </m:limLow>
                    <m:r>
                      <a:rPr lang="en-US" sz="3000" i="1">
                        <a:latin typeface="Cambria Math" panose="02040503050406030204" pitchFamily="18" charset="0"/>
                      </a:rPr>
                      <m:t> </m:t>
                    </m:r>
                    <m:r>
                      <a:rPr lang="en-US" sz="3000" b="0" i="1" smtClean="0">
                        <a:latin typeface="Cambria Math" charset="0"/>
                      </a:rPr>
                      <m:t>𝑆</m:t>
                    </m:r>
                    <m:r>
                      <a:rPr lang="en-US" sz="3000" i="1">
                        <a:latin typeface="Cambria Math" panose="02040503050406030204" pitchFamily="18" charset="0"/>
                      </a:rPr>
                      <m:t> </m:t>
                    </m:r>
                    <m:d>
                      <m:dPr>
                        <m:ctrlPr>
                          <a:rPr lang="en-US" sz="3000" i="1">
                            <a:latin typeface="Cambria Math" charset="0"/>
                          </a:rPr>
                        </m:ctrlPr>
                      </m:dPr>
                      <m:e>
                        <m:r>
                          <a:rPr lang="en-US" sz="3000" b="1" i="1">
                            <a:solidFill>
                              <a:srgbClr val="FF0000"/>
                            </a:solidFill>
                            <a:latin typeface="Cambria Math" panose="02040503050406030204" pitchFamily="18" charset="0"/>
                          </a:rPr>
                          <m:t>𝒚</m:t>
                        </m:r>
                        <m:r>
                          <a:rPr lang="en-US" sz="3000" b="0" i="1" smtClean="0">
                            <a:solidFill>
                              <a:srgbClr val="FF0000"/>
                            </a:solidFill>
                            <a:latin typeface="Cambria Math" charset="0"/>
                          </a:rPr>
                          <m:t>,</m:t>
                        </m:r>
                        <m:r>
                          <a:rPr lang="en-US" sz="3000" i="1">
                            <a:solidFill>
                              <a:srgbClr val="FF0000"/>
                            </a:solidFill>
                            <a:latin typeface="Cambria Math" panose="02040503050406030204" pitchFamily="18" charset="0"/>
                          </a:rPr>
                          <m:t> </m:t>
                        </m:r>
                        <m:r>
                          <a:rPr lang="en-US" sz="3000" b="1" i="1">
                            <a:solidFill>
                              <a:srgbClr val="0070C0"/>
                            </a:solidFill>
                            <a:latin typeface="Cambria Math" panose="02040503050406030204" pitchFamily="18" charset="0"/>
                          </a:rPr>
                          <m:t>𝒙</m:t>
                        </m:r>
                        <m:r>
                          <a:rPr lang="en-US" sz="3000" i="1">
                            <a:latin typeface="Cambria Math" panose="02040503050406030204" pitchFamily="18" charset="0"/>
                          </a:rPr>
                          <m:t> </m:t>
                        </m:r>
                      </m:e>
                    </m:d>
                  </m:oMath>
                </a14:m>
                <a:r>
                  <a:rPr lang="en-US" altLang="zh-TW" sz="3000" dirty="0">
                    <a:ea typeface="Arial Unicode MS" pitchFamily="34" charset="-128"/>
                    <a:cs typeface="Arial Unicode MS" pitchFamily="34" charset="-128"/>
                  </a:rPr>
                  <a:t> </a:t>
                </a:r>
                <a:endParaRPr lang="en-US" sz="3000" dirty="0" smtClean="0">
                  <a:solidFill>
                    <a:srgbClr val="000000"/>
                  </a:solidFill>
                </a:endParaRPr>
              </a:p>
              <a:p>
                <a:r>
                  <a:rPr lang="en-US" sz="3000" dirty="0" smtClean="0">
                    <a:solidFill>
                      <a:srgbClr val="000000"/>
                    </a:solidFill>
                  </a:rPr>
                  <a:t>Output space is usually </a:t>
                </a:r>
                <a:r>
                  <a:rPr lang="en-US" sz="3000" dirty="0" smtClean="0">
                    <a:solidFill>
                      <a:srgbClr val="0070C0"/>
                    </a:solidFill>
                  </a:rPr>
                  <a:t>exponentially</a:t>
                </a:r>
                <a:r>
                  <a:rPr lang="en-US" sz="3000" dirty="0" smtClean="0">
                    <a:solidFill>
                      <a:srgbClr val="000000"/>
                    </a:solidFill>
                  </a:rPr>
                  <a:t> large</a:t>
                </a:r>
              </a:p>
              <a:p>
                <a:r>
                  <a:rPr lang="en-US" sz="3000" dirty="0" smtClean="0">
                    <a:solidFill>
                      <a:srgbClr val="000000"/>
                    </a:solidFill>
                  </a:rPr>
                  <a:t>Inference algorithms:</a:t>
                </a:r>
              </a:p>
              <a:p>
                <a:pPr lvl="1"/>
                <a:r>
                  <a:rPr lang="en-US" sz="2800" b="0" dirty="0" smtClean="0">
                    <a:solidFill>
                      <a:srgbClr val="000000"/>
                    </a:solidFill>
                  </a:rPr>
                  <a:t> </a:t>
                </a:r>
                <a:r>
                  <a:rPr lang="en-US" sz="2800" b="0" dirty="0" smtClean="0">
                    <a:solidFill>
                      <a:srgbClr val="0070C0"/>
                    </a:solidFill>
                  </a:rPr>
                  <a:t>Specific</a:t>
                </a:r>
                <a:r>
                  <a:rPr lang="en-US" sz="2800" b="0" dirty="0" smtClean="0">
                    <a:solidFill>
                      <a:srgbClr val="000000"/>
                    </a:solidFill>
                  </a:rPr>
                  <a:t>: e.g., Viterbi (linear chain)</a:t>
                </a:r>
              </a:p>
              <a:p>
                <a:pPr lvl="1"/>
                <a:r>
                  <a:rPr lang="en-US" sz="2800" b="0" dirty="0" smtClean="0">
                    <a:solidFill>
                      <a:srgbClr val="000000"/>
                    </a:solidFill>
                  </a:rPr>
                  <a:t> </a:t>
                </a:r>
                <a:r>
                  <a:rPr lang="en-US" sz="2800" b="0" dirty="0" smtClean="0">
                    <a:solidFill>
                      <a:srgbClr val="0070C0"/>
                    </a:solidFill>
                  </a:rPr>
                  <a:t>General</a:t>
                </a:r>
                <a:r>
                  <a:rPr lang="en-US" sz="2800" b="0" dirty="0">
                    <a:solidFill>
                      <a:srgbClr val="000000"/>
                    </a:solidFill>
                  </a:rPr>
                  <a:t>: Integer linear </a:t>
                </a:r>
                <a:r>
                  <a:rPr lang="en-US" sz="2800" b="0" dirty="0" smtClean="0">
                    <a:solidFill>
                      <a:srgbClr val="000000"/>
                    </a:solidFill>
                  </a:rPr>
                  <a:t>programming (ILP)</a:t>
                </a:r>
              </a:p>
              <a:p>
                <a:pPr lvl="1"/>
                <a:r>
                  <a:rPr lang="en-US" sz="2800" b="0" dirty="0" smtClean="0">
                    <a:solidFill>
                      <a:srgbClr val="000000"/>
                    </a:solidFill>
                  </a:rPr>
                  <a:t> </a:t>
                </a:r>
                <a:r>
                  <a:rPr lang="en-US" sz="2800" b="0" dirty="0" smtClean="0">
                    <a:solidFill>
                      <a:srgbClr val="0070C0"/>
                    </a:solidFill>
                  </a:rPr>
                  <a:t>Approximate</a:t>
                </a:r>
                <a:r>
                  <a:rPr lang="en-US" sz="2800" b="0" dirty="0" smtClean="0">
                    <a:solidFill>
                      <a:srgbClr val="000000"/>
                    </a:solidFill>
                  </a:rPr>
                  <a:t> inference algorithms: </a:t>
                </a:r>
                <a:br>
                  <a:rPr lang="en-US" sz="2800" b="0" dirty="0" smtClean="0">
                    <a:solidFill>
                      <a:srgbClr val="000000"/>
                    </a:solidFill>
                  </a:rPr>
                </a:br>
                <a:r>
                  <a:rPr lang="en-US" sz="2800" b="0" dirty="0" smtClean="0">
                    <a:solidFill>
                      <a:srgbClr val="000000"/>
                    </a:solidFill>
                  </a:rPr>
                  <a:t> e.g., belief propagation, dual decomposition</a:t>
                </a:r>
              </a:p>
              <a:p>
                <a:pPr marL="457200" lvl="1" indent="0">
                  <a:lnSpc>
                    <a:spcPct val="150000"/>
                  </a:lnSpc>
                  <a:buNone/>
                </a:pPr>
                <a:r>
                  <a:rPr lang="en-US" sz="3000" dirty="0" smtClean="0">
                    <a:solidFill>
                      <a:srgbClr val="FF0000"/>
                    </a:solidFill>
                  </a:rPr>
                  <a:t>  </a:t>
                </a:r>
                <a:endParaRPr lang="en-US" altLang="zh-TW" sz="3000" dirty="0">
                  <a:ea typeface="Arial Unicode MS" pitchFamily="34" charset="-128"/>
                  <a:cs typeface="Arial Unicode MS" pitchFamily="34" charset="-128"/>
                </a:endParaRPr>
              </a:p>
              <a:p>
                <a:pPr eaLnBrk="1" hangingPunct="1">
                  <a:lnSpc>
                    <a:spcPct val="90000"/>
                  </a:lnSpc>
                </a:pPr>
                <a:endParaRPr lang="en-US" altLang="zh-TW" sz="3000" dirty="0">
                  <a:ea typeface="Arial Unicode MS" pitchFamily="34" charset="-128"/>
                  <a:cs typeface="Arial Unicode MS" pitchFamily="34" charset="-128"/>
                </a:endParaRPr>
              </a:p>
              <a:p>
                <a:pPr eaLnBrk="1" hangingPunct="1">
                  <a:lnSpc>
                    <a:spcPct val="90000"/>
                  </a:lnSpc>
                </a:pPr>
                <a:endParaRPr lang="en-US" altLang="zh-TW" sz="3000" dirty="0" smtClean="0">
                  <a:ea typeface="Arial Unicode MS" pitchFamily="34" charset="-128"/>
                  <a:cs typeface="Arial Unicode MS" pitchFamily="34" charset="-128"/>
                </a:endParaRPr>
              </a:p>
            </p:txBody>
          </p:sp>
        </mc:Choice>
        <mc:Fallback xmlns="">
          <p:sp>
            <p:nvSpPr>
              <p:cNvPr id="1120259" name="Rectangle 3"/>
              <p:cNvSpPr>
                <a:spLocks noGrp="1" noRot="1" noChangeAspect="1" noMove="1" noResize="1" noEditPoints="1" noAdjustHandles="1" noChangeArrowheads="1" noChangeShapeType="1" noTextEdit="1"/>
              </p:cNvSpPr>
              <p:nvPr>
                <p:ph idx="1"/>
              </p:nvPr>
            </p:nvSpPr>
            <p:spPr>
              <a:blipFill rotWithShape="0">
                <a:blip r:embed="rId4"/>
                <a:stretch>
                  <a:fillRect l="-1314" t="-1242"/>
                </a:stretch>
              </a:blipFill>
            </p:spPr>
            <p:txBody>
              <a:bodyPr/>
              <a:lstStyle/>
              <a:p>
                <a:r>
                  <a:rPr lang="en-US">
                    <a:noFill/>
                  </a:rPr>
                  <a:t> </a:t>
                </a:r>
              </a:p>
            </p:txBody>
          </p:sp>
        </mc:Fallback>
      </mc:AlternateContent>
      <p:sp>
        <p:nvSpPr>
          <p:cNvPr id="71" name="Slide Number Placeholder 70"/>
          <p:cNvSpPr>
            <a:spLocks noGrp="1"/>
          </p:cNvSpPr>
          <p:nvPr>
            <p:ph type="sldNum" sz="quarter" idx="12"/>
          </p:nvPr>
        </p:nvSpPr>
        <p:spPr/>
        <p:txBody>
          <a:bodyPr/>
          <a:lstStyle/>
          <a:p>
            <a:fld id="{AF71DC22-0103-4060-B7D8-ECD9AE0F749D}" type="slidenum">
              <a:rPr lang="zh-TW" altLang="en-US" smtClean="0"/>
              <a:pPr/>
              <a:t>69</a:t>
            </a:fld>
            <a:endParaRPr lang="zh-TW" altLang="en-US"/>
          </a:p>
        </p:txBody>
      </p:sp>
    </p:spTree>
    <p:extLst>
      <p:ext uri="{BB962C8B-B14F-4D97-AF65-F5344CB8AC3E}">
        <p14:creationId xmlns:p14="http://schemas.microsoft.com/office/powerpoint/2010/main" val="713756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025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025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025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025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02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58"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FF0000"/>
              </a:solidFill>
            </a:endParaRPr>
          </a:p>
          <a:p>
            <a:pPr marL="219743" indent="0">
              <a:buNone/>
            </a:pPr>
            <a:endParaRPr lang="en-US" sz="2400" dirty="0">
              <a:solidFill>
                <a:srgbClr val="FF0000"/>
              </a:solidFill>
            </a:endParaRPr>
          </a:p>
          <a:p>
            <a:pPr marL="219743" indent="0">
              <a:buNone/>
            </a:pPr>
            <a:r>
              <a:rPr lang="en-US" sz="2400" dirty="0">
                <a:solidFill>
                  <a:srgbClr val="FF0000"/>
                </a:solidFill>
              </a:rPr>
              <a:t>U.S.    </a:t>
            </a:r>
            <a:r>
              <a:rPr lang="en-US" sz="2400" dirty="0">
                <a:solidFill>
                  <a:srgbClr val="008000"/>
                </a:solidFill>
              </a:rPr>
              <a:t>intelligence</a:t>
            </a:r>
            <a:r>
              <a:rPr lang="en-US" sz="2400" dirty="0"/>
              <a:t>    </a:t>
            </a:r>
            <a:r>
              <a:rPr lang="en-US" sz="2400" dirty="0">
                <a:solidFill>
                  <a:schemeClr val="tx2">
                    <a:lumMod val="60000"/>
                    <a:lumOff val="40000"/>
                  </a:schemeClr>
                </a:solidFill>
              </a:rPr>
              <a:t>officials</a:t>
            </a:r>
            <a:r>
              <a:rPr lang="en-US" sz="2400" dirty="0"/>
              <a:t>    now    believe    </a:t>
            </a:r>
            <a:r>
              <a:rPr lang="en-US" sz="2400" dirty="0">
                <a:solidFill>
                  <a:srgbClr val="FF0000"/>
                </a:solidFill>
              </a:rPr>
              <a:t>North  Korea</a:t>
            </a:r>
            <a:r>
              <a:rPr lang="en-US" sz="2400" dirty="0"/>
              <a:t>    </a:t>
            </a:r>
            <a:endParaRPr lang="en-US" sz="2400" dirty="0" smtClean="0"/>
          </a:p>
          <a:p>
            <a:pPr marL="219743" indent="0">
              <a:buNone/>
            </a:pPr>
            <a:endParaRPr lang="en-US" sz="2400" dirty="0"/>
          </a:p>
          <a:p>
            <a:pPr marL="219743" indent="0">
              <a:buNone/>
            </a:pPr>
            <a:r>
              <a:rPr lang="en-US" sz="2400" dirty="0" smtClean="0"/>
              <a:t>is    </a:t>
            </a:r>
            <a:r>
              <a:rPr lang="en-US" sz="2400" dirty="0"/>
              <a:t>developing    the    </a:t>
            </a:r>
            <a:r>
              <a:rPr lang="en-US" sz="2400" dirty="0" smtClean="0"/>
              <a:t>technology    </a:t>
            </a:r>
            <a:r>
              <a:rPr lang="en-US" sz="2400" dirty="0"/>
              <a:t>to    make    nuclear    </a:t>
            </a:r>
            <a:endParaRPr lang="en-US" sz="2400" dirty="0" smtClean="0"/>
          </a:p>
          <a:p>
            <a:pPr marL="219743" indent="0">
              <a:buNone/>
            </a:pPr>
            <a:endParaRPr lang="en-US" sz="2400" dirty="0">
              <a:solidFill>
                <a:schemeClr val="accent4"/>
              </a:solidFill>
            </a:endParaRPr>
          </a:p>
          <a:p>
            <a:pPr marL="219743" indent="0">
              <a:buNone/>
            </a:pPr>
            <a:r>
              <a:rPr lang="en-US" sz="2400" dirty="0" smtClean="0">
                <a:solidFill>
                  <a:schemeClr val="accent4"/>
                </a:solidFill>
              </a:rPr>
              <a:t>warheads</a:t>
            </a:r>
            <a:r>
              <a:rPr lang="en-US" sz="2400" dirty="0" smtClean="0"/>
              <a:t>    </a:t>
            </a:r>
            <a:r>
              <a:rPr lang="en-US" sz="2400" dirty="0"/>
              <a:t>small    enough    to    fit    atop    the    </a:t>
            </a:r>
            <a:r>
              <a:rPr lang="en-US" sz="2400" dirty="0" smtClean="0">
                <a:solidFill>
                  <a:schemeClr val="accent6">
                    <a:lumMod val="75000"/>
                  </a:schemeClr>
                </a:solidFill>
              </a:rPr>
              <a:t>country</a:t>
            </a:r>
            <a:r>
              <a:rPr lang="en-US" sz="2400" dirty="0" smtClean="0"/>
              <a:t>    </a:t>
            </a:r>
            <a:r>
              <a:rPr lang="en-US" sz="2400" dirty="0"/>
              <a:t>'s    </a:t>
            </a:r>
            <a:endParaRPr lang="en-US" sz="2400" dirty="0" smtClean="0"/>
          </a:p>
          <a:p>
            <a:pPr marL="219743" indent="0">
              <a:buNone/>
            </a:pPr>
            <a:endParaRPr lang="en-US" sz="2400" dirty="0"/>
          </a:p>
          <a:p>
            <a:pPr marL="219743" indent="0">
              <a:buNone/>
            </a:pPr>
            <a:r>
              <a:rPr lang="en-US" sz="2400" dirty="0" smtClean="0"/>
              <a:t>growing    </a:t>
            </a:r>
            <a:r>
              <a:rPr lang="en-US" sz="2400" dirty="0">
                <a:solidFill>
                  <a:schemeClr val="accent4"/>
                </a:solidFill>
              </a:rPr>
              <a:t>arsenal</a:t>
            </a:r>
            <a:r>
              <a:rPr lang="en-US" sz="2400" dirty="0"/>
              <a:t>    of    </a:t>
            </a:r>
            <a:r>
              <a:rPr lang="en-US" sz="2400" dirty="0">
                <a:solidFill>
                  <a:schemeClr val="accent4"/>
                </a:solidFill>
              </a:rPr>
              <a:t>missiles</a:t>
            </a:r>
            <a:r>
              <a:rPr lang="en-US" sz="2400" dirty="0"/>
              <a:t>    potentially    putting    </a:t>
            </a:r>
            <a:endParaRPr lang="en-US" sz="2400" dirty="0" smtClean="0"/>
          </a:p>
          <a:p>
            <a:pPr marL="219743" indent="0">
              <a:buNone/>
            </a:pPr>
            <a:endParaRPr lang="en-US" sz="2400" dirty="0">
              <a:solidFill>
                <a:srgbClr val="FF0000"/>
              </a:solidFill>
            </a:endParaRPr>
          </a:p>
          <a:p>
            <a:pPr marL="219743" indent="0">
              <a:buNone/>
            </a:pPr>
            <a:r>
              <a:rPr lang="en-US" sz="2400" dirty="0" smtClean="0">
                <a:solidFill>
                  <a:srgbClr val="FF0000"/>
                </a:solidFill>
              </a:rPr>
              <a:t>Tokyo</a:t>
            </a:r>
            <a:r>
              <a:rPr lang="en-US" sz="2400" dirty="0" smtClean="0"/>
              <a:t>    </a:t>
            </a:r>
            <a:r>
              <a:rPr lang="en-US" sz="2400" dirty="0"/>
              <a:t>and    </a:t>
            </a:r>
            <a:r>
              <a:rPr lang="en-US" sz="2400" dirty="0" smtClean="0">
                <a:solidFill>
                  <a:srgbClr val="FF0000"/>
                </a:solidFill>
              </a:rPr>
              <a:t>U.S</a:t>
            </a:r>
            <a:r>
              <a:rPr lang="en-US" sz="2400" dirty="0">
                <a:solidFill>
                  <a:srgbClr val="FF0000"/>
                </a:solidFill>
              </a:rPr>
              <a:t>.</a:t>
            </a:r>
            <a:r>
              <a:rPr lang="en-US" sz="2400" dirty="0"/>
              <a:t>    </a:t>
            </a:r>
            <a:r>
              <a:rPr lang="en-US" sz="2400" dirty="0">
                <a:solidFill>
                  <a:schemeClr val="accent1"/>
                </a:solidFill>
              </a:rPr>
              <a:t>troops</a:t>
            </a:r>
            <a:r>
              <a:rPr lang="en-US" sz="2400" dirty="0"/>
              <a:t>    based    in    </a:t>
            </a:r>
            <a:r>
              <a:rPr lang="en-US" sz="2400" dirty="0">
                <a:solidFill>
                  <a:srgbClr val="FF0000"/>
                </a:solidFill>
              </a:rPr>
              <a:t>Japan</a:t>
            </a:r>
            <a:r>
              <a:rPr lang="en-US" sz="2400" dirty="0"/>
              <a:t>    at    risk    ,    </a:t>
            </a:r>
            <a:endParaRPr lang="en-US" sz="2400" dirty="0" smtClean="0"/>
          </a:p>
          <a:p>
            <a:pPr marL="219743" indent="0">
              <a:buNone/>
            </a:pPr>
            <a:endParaRPr lang="en-US" sz="2400" dirty="0"/>
          </a:p>
          <a:p>
            <a:pPr marL="219743" indent="0">
              <a:buNone/>
            </a:pPr>
            <a:r>
              <a:rPr lang="en-US" sz="2400" dirty="0" smtClean="0"/>
              <a:t>according    </a:t>
            </a:r>
            <a:r>
              <a:rPr lang="en-US" sz="2400" dirty="0"/>
              <a:t>to    </a:t>
            </a:r>
            <a:r>
              <a:rPr lang="en-US" sz="2400" dirty="0">
                <a:solidFill>
                  <a:schemeClr val="accent1"/>
                </a:solidFill>
              </a:rPr>
              <a:t>officials</a:t>
            </a:r>
            <a:r>
              <a:rPr lang="en-US" sz="2400" dirty="0"/>
              <a:t>    </a:t>
            </a:r>
            <a:r>
              <a:rPr lang="en-US" sz="2400" dirty="0">
                <a:solidFill>
                  <a:srgbClr val="0000FF"/>
                </a:solidFill>
              </a:rPr>
              <a:t>who</a:t>
            </a:r>
            <a:r>
              <a:rPr lang="en-US" sz="2400" dirty="0"/>
              <a:t>    </a:t>
            </a:r>
            <a:r>
              <a:rPr lang="en-US" sz="2400" dirty="0" smtClean="0"/>
              <a:t>have    </a:t>
            </a:r>
            <a:r>
              <a:rPr lang="en-US" sz="2400" dirty="0"/>
              <a:t>received    the    </a:t>
            </a:r>
            <a:r>
              <a:rPr lang="en-US" sz="2400" dirty="0">
                <a:solidFill>
                  <a:srgbClr val="008000"/>
                </a:solidFill>
              </a:rPr>
              <a:t>intelligence</a:t>
            </a:r>
            <a:r>
              <a:rPr lang="en-US" sz="2400" dirty="0"/>
              <a:t>    reports    .</a:t>
            </a:r>
          </a:p>
        </p:txBody>
      </p:sp>
      <p:sp>
        <p:nvSpPr>
          <p:cNvPr id="4" name="Rectangle 3"/>
          <p:cNvSpPr/>
          <p:nvPr/>
        </p:nvSpPr>
        <p:spPr>
          <a:xfrm>
            <a:off x="770487" y="1260705"/>
            <a:ext cx="525651"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5" name="Rectangle 4"/>
          <p:cNvSpPr/>
          <p:nvPr/>
        </p:nvSpPr>
        <p:spPr>
          <a:xfrm>
            <a:off x="1536945" y="1260705"/>
            <a:ext cx="1524624"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6" name="Rectangle 5"/>
          <p:cNvSpPr/>
          <p:nvPr/>
        </p:nvSpPr>
        <p:spPr>
          <a:xfrm>
            <a:off x="1144369" y="516769"/>
            <a:ext cx="988834" cy="560552"/>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chemeClr val="tx1"/>
                </a:solidFill>
              </a:rPr>
              <a:t>PART-WHOLE</a:t>
            </a:r>
          </a:p>
        </p:txBody>
      </p:sp>
      <p:cxnSp>
        <p:nvCxnSpPr>
          <p:cNvPr id="7" name="Curved Connector 6"/>
          <p:cNvCxnSpPr>
            <a:stCxn id="6" idx="3"/>
            <a:endCxn id="5" idx="0"/>
          </p:cNvCxnSpPr>
          <p:nvPr/>
        </p:nvCxnSpPr>
        <p:spPr>
          <a:xfrm>
            <a:off x="2133203" y="797045"/>
            <a:ext cx="166054" cy="463660"/>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 name="Curved Connector 7"/>
          <p:cNvCxnSpPr>
            <a:stCxn id="6" idx="1"/>
            <a:endCxn id="4" idx="0"/>
          </p:cNvCxnSpPr>
          <p:nvPr/>
        </p:nvCxnSpPr>
        <p:spPr>
          <a:xfrm rot="10800000" flipV="1">
            <a:off x="1033313" y="797045"/>
            <a:ext cx="111056" cy="463660"/>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242274" y="1260705"/>
            <a:ext cx="1025893"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0" name="Rectangle 9"/>
          <p:cNvSpPr/>
          <p:nvPr/>
        </p:nvSpPr>
        <p:spPr>
          <a:xfrm>
            <a:off x="2469502" y="610433"/>
            <a:ext cx="1122565" cy="32767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ORG-AFF</a:t>
            </a:r>
          </a:p>
        </p:txBody>
      </p:sp>
      <p:cxnSp>
        <p:nvCxnSpPr>
          <p:cNvPr id="11" name="Curved Connector 10"/>
          <p:cNvCxnSpPr>
            <a:stCxn id="10" idx="3"/>
            <a:endCxn id="9" idx="0"/>
          </p:cNvCxnSpPr>
          <p:nvPr/>
        </p:nvCxnSpPr>
        <p:spPr>
          <a:xfrm>
            <a:off x="3592067" y="774272"/>
            <a:ext cx="163154" cy="486433"/>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Curved Connector 11"/>
          <p:cNvCxnSpPr>
            <a:stCxn id="10" idx="1"/>
            <a:endCxn id="5" idx="0"/>
          </p:cNvCxnSpPr>
          <p:nvPr/>
        </p:nvCxnSpPr>
        <p:spPr>
          <a:xfrm rot="10800000" flipV="1">
            <a:off x="2299258" y="774271"/>
            <a:ext cx="170245" cy="486433"/>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034449" y="3627174"/>
            <a:ext cx="1027120" cy="35772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4" name="Rectangle 13"/>
          <p:cNvSpPr/>
          <p:nvPr/>
        </p:nvSpPr>
        <p:spPr>
          <a:xfrm>
            <a:off x="3742233" y="3627347"/>
            <a:ext cx="1088451" cy="35772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5" name="Rectangle 14"/>
          <p:cNvSpPr/>
          <p:nvPr/>
        </p:nvSpPr>
        <p:spPr>
          <a:xfrm>
            <a:off x="2784584" y="3140713"/>
            <a:ext cx="1055091" cy="348039"/>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ART</a:t>
            </a:r>
          </a:p>
        </p:txBody>
      </p:sp>
      <p:cxnSp>
        <p:nvCxnSpPr>
          <p:cNvPr id="16" name="Curved Connector 15"/>
          <p:cNvCxnSpPr>
            <a:stCxn id="15" idx="3"/>
            <a:endCxn id="14" idx="0"/>
          </p:cNvCxnSpPr>
          <p:nvPr/>
        </p:nvCxnSpPr>
        <p:spPr>
          <a:xfrm>
            <a:off x="3839675" y="3314733"/>
            <a:ext cx="446784" cy="312614"/>
          </a:xfrm>
          <a:prstGeom prst="curvedConnector2">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15" idx="1"/>
            <a:endCxn id="13" idx="0"/>
          </p:cNvCxnSpPr>
          <p:nvPr/>
        </p:nvCxnSpPr>
        <p:spPr>
          <a:xfrm rot="10800000" flipV="1">
            <a:off x="2548010" y="3314732"/>
            <a:ext cx="236575" cy="312441"/>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13785" y="4462984"/>
            <a:ext cx="919119"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9" name="Rectangle 18"/>
          <p:cNvSpPr/>
          <p:nvPr/>
        </p:nvSpPr>
        <p:spPr>
          <a:xfrm>
            <a:off x="2450770" y="4467716"/>
            <a:ext cx="644950"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0" name="Rectangle 19"/>
          <p:cNvSpPr/>
          <p:nvPr/>
        </p:nvSpPr>
        <p:spPr>
          <a:xfrm>
            <a:off x="1312149" y="4012536"/>
            <a:ext cx="1168694" cy="34990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ORG-AFF</a:t>
            </a:r>
          </a:p>
        </p:txBody>
      </p:sp>
      <p:cxnSp>
        <p:nvCxnSpPr>
          <p:cNvPr id="21" name="Curved Connector 20"/>
          <p:cNvCxnSpPr>
            <a:stCxn id="20" idx="3"/>
            <a:endCxn id="19" idx="0"/>
          </p:cNvCxnSpPr>
          <p:nvPr/>
        </p:nvCxnSpPr>
        <p:spPr>
          <a:xfrm>
            <a:off x="2480843" y="4187489"/>
            <a:ext cx="292402" cy="280227"/>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Curved Connector 21"/>
          <p:cNvCxnSpPr>
            <a:stCxn id="20" idx="1"/>
            <a:endCxn id="18" idx="0"/>
          </p:cNvCxnSpPr>
          <p:nvPr/>
        </p:nvCxnSpPr>
        <p:spPr>
          <a:xfrm rot="10800000" flipV="1">
            <a:off x="1173345" y="4187488"/>
            <a:ext cx="138804" cy="275495"/>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3273447" y="4467716"/>
            <a:ext cx="899540"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4" name="Rectangle 23"/>
          <p:cNvSpPr/>
          <p:nvPr/>
        </p:nvSpPr>
        <p:spPr>
          <a:xfrm>
            <a:off x="2844669" y="3999294"/>
            <a:ext cx="1168694" cy="34990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PHYS</a:t>
            </a:r>
          </a:p>
        </p:txBody>
      </p:sp>
      <p:cxnSp>
        <p:nvCxnSpPr>
          <p:cNvPr id="25" name="Curved Connector 24"/>
          <p:cNvCxnSpPr>
            <a:stCxn id="24" idx="3"/>
            <a:endCxn id="23" idx="0"/>
          </p:cNvCxnSpPr>
          <p:nvPr/>
        </p:nvCxnSpPr>
        <p:spPr>
          <a:xfrm flipH="1">
            <a:off x="3723217" y="4174247"/>
            <a:ext cx="290146" cy="293469"/>
          </a:xfrm>
          <a:prstGeom prst="curvedConnector4">
            <a:avLst>
              <a:gd name="adj1" fmla="val -78788"/>
              <a:gd name="adj2" fmla="val 79808"/>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a:stCxn id="24" idx="1"/>
            <a:endCxn id="19" idx="0"/>
          </p:cNvCxnSpPr>
          <p:nvPr/>
        </p:nvCxnSpPr>
        <p:spPr>
          <a:xfrm rot="10800000" flipV="1">
            <a:off x="2773245" y="4174246"/>
            <a:ext cx="71424" cy="293469"/>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350198" y="1260704"/>
            <a:ext cx="1791662" cy="359141"/>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8" name="Rectangle 27"/>
          <p:cNvSpPr/>
          <p:nvPr/>
        </p:nvSpPr>
        <p:spPr>
          <a:xfrm>
            <a:off x="763769" y="2850099"/>
            <a:ext cx="1270679" cy="371044"/>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9" name="Rectangle 28"/>
          <p:cNvSpPr/>
          <p:nvPr/>
        </p:nvSpPr>
        <p:spPr>
          <a:xfrm>
            <a:off x="3592067" y="1735695"/>
            <a:ext cx="710278" cy="348039"/>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ART</a:t>
            </a:r>
          </a:p>
        </p:txBody>
      </p:sp>
      <p:cxnSp>
        <p:nvCxnSpPr>
          <p:cNvPr id="30" name="Curved Connector 29"/>
          <p:cNvCxnSpPr>
            <a:stCxn id="29" idx="1"/>
            <a:endCxn id="28" idx="0"/>
          </p:cNvCxnSpPr>
          <p:nvPr/>
        </p:nvCxnSpPr>
        <p:spPr>
          <a:xfrm rot="10800000" flipV="1">
            <a:off x="1399109" y="1909715"/>
            <a:ext cx="2192958" cy="940384"/>
          </a:xfrm>
          <a:prstGeom prst="curvedConnector2">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31" name="Curved Connector 30"/>
          <p:cNvCxnSpPr>
            <a:stCxn id="29" idx="3"/>
            <a:endCxn id="27" idx="2"/>
          </p:cNvCxnSpPr>
          <p:nvPr/>
        </p:nvCxnSpPr>
        <p:spPr>
          <a:xfrm flipV="1">
            <a:off x="4302345" y="1619845"/>
            <a:ext cx="2943684" cy="289870"/>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69" name="Slide Number Placeholder 68"/>
          <p:cNvSpPr>
            <a:spLocks noGrp="1"/>
          </p:cNvSpPr>
          <p:nvPr>
            <p:ph type="sldNum" sz="quarter" idx="12"/>
          </p:nvPr>
        </p:nvSpPr>
        <p:spPr/>
        <p:txBody>
          <a:bodyPr/>
          <a:lstStyle/>
          <a:p>
            <a:fld id="{E216AE2C-6153-E049-95F5-80F0548C7BC8}" type="slidenum">
              <a:rPr lang="en-US" smtClean="0"/>
              <a:t>7</a:t>
            </a:fld>
            <a:endParaRPr lang="en-US"/>
          </a:p>
        </p:txBody>
      </p:sp>
    </p:spTree>
    <p:extLst>
      <p:ext uri="{BB962C8B-B14F-4D97-AF65-F5344CB8AC3E}">
        <p14:creationId xmlns:p14="http://schemas.microsoft.com/office/powerpoint/2010/main" val="32851765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86" y="80646"/>
            <a:ext cx="7886700" cy="1325563"/>
          </a:xfrm>
        </p:spPr>
        <p:txBody>
          <a:bodyPr/>
          <a:lstStyle/>
          <a:p>
            <a:r>
              <a:rPr lang="en-US" altLang="zh-TW" dirty="0" smtClean="0"/>
              <a:t>Learning Structured Models</a:t>
            </a:r>
            <a:endParaRPr lang="en-US" sz="1600" dirty="0"/>
          </a:p>
        </p:txBody>
      </p:sp>
      <p:sp>
        <p:nvSpPr>
          <p:cNvPr id="3" name="Content Placeholder 2"/>
          <p:cNvSpPr>
            <a:spLocks noGrp="1"/>
          </p:cNvSpPr>
          <p:nvPr>
            <p:ph idx="1"/>
          </p:nvPr>
        </p:nvSpPr>
        <p:spPr>
          <a:xfrm>
            <a:off x="395536" y="1219200"/>
            <a:ext cx="8229600" cy="4953000"/>
          </a:xfrm>
        </p:spPr>
        <p:txBody>
          <a:bodyPr/>
          <a:lstStyle/>
          <a:p>
            <a:pPr lvl="1"/>
            <a:endParaRPr lang="en-US" altLang="zh-TW" sz="1600" b="0" dirty="0">
              <a:solidFill>
                <a:srgbClr val="0000FF"/>
              </a:solidFill>
            </a:endParaRPr>
          </a:p>
          <a:p>
            <a:endParaRPr lang="en-US" dirty="0" smtClean="0"/>
          </a:p>
        </p:txBody>
      </p:sp>
      <p:sp>
        <p:nvSpPr>
          <p:cNvPr id="6" name="Slide Number Placeholder 5"/>
          <p:cNvSpPr>
            <a:spLocks noGrp="1"/>
          </p:cNvSpPr>
          <p:nvPr>
            <p:ph type="sldNum" sz="quarter" idx="12"/>
          </p:nvPr>
        </p:nvSpPr>
        <p:spPr/>
        <p:txBody>
          <a:bodyPr/>
          <a:lstStyle/>
          <a:p>
            <a:fld id="{AF71DC22-0103-4060-B7D8-ECD9AE0F749D}" type="slidenum">
              <a:rPr lang="zh-TW" altLang="en-US" smtClean="0"/>
              <a:pPr/>
              <a:t>70</a:t>
            </a:fld>
            <a:endParaRPr lang="zh-TW" altLang="en-US"/>
          </a:p>
        </p:txBody>
      </p:sp>
      <p:sp>
        <p:nvSpPr>
          <p:cNvPr id="5" name="TextBox 4"/>
          <p:cNvSpPr txBox="1"/>
          <p:nvPr/>
        </p:nvSpPr>
        <p:spPr>
          <a:xfrm>
            <a:off x="1477662" y="3120335"/>
            <a:ext cx="2728632" cy="553998"/>
          </a:xfrm>
          <a:prstGeom prst="rect">
            <a:avLst/>
          </a:prstGeom>
          <a:noFill/>
        </p:spPr>
        <p:txBody>
          <a:bodyPr wrap="none" rtlCol="0">
            <a:spAutoFit/>
          </a:bodyPr>
          <a:lstStyle/>
          <a:p>
            <a:r>
              <a:rPr lang="en-US" altLang="zh-TW" sz="3000" dirty="0" smtClean="0">
                <a:latin typeface="Times New Roman" panose="02020603050405020304" pitchFamily="18" charset="0"/>
                <a:cs typeface="Times New Roman" panose="02020603050405020304" pitchFamily="18" charset="0"/>
              </a:rPr>
              <a:t>Solve inferences</a:t>
            </a:r>
            <a:endParaRPr lang="en-US" sz="3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4767240" y="3139969"/>
            <a:ext cx="2924198" cy="553998"/>
          </a:xfrm>
          <a:prstGeom prst="rect">
            <a:avLst/>
          </a:prstGeom>
          <a:noFill/>
        </p:spPr>
        <p:txBody>
          <a:bodyPr wrap="none" rtlCol="0">
            <a:spAutoFit/>
          </a:bodyPr>
          <a:lstStyle/>
          <a:p>
            <a:r>
              <a:rPr lang="en-US" altLang="zh-TW" sz="3000" dirty="0" smtClean="0">
                <a:latin typeface="Times New Roman" panose="02020603050405020304" pitchFamily="18" charset="0"/>
                <a:cs typeface="Times New Roman" panose="02020603050405020304" pitchFamily="18" charset="0"/>
              </a:rPr>
              <a:t>Update the model</a:t>
            </a:r>
            <a:endParaRPr lang="en-US" sz="3000" dirty="0">
              <a:latin typeface="Times New Roman" panose="02020603050405020304" pitchFamily="18" charset="0"/>
              <a:cs typeface="Times New Roman" panose="02020603050405020304" pitchFamily="18" charset="0"/>
            </a:endParaRPr>
          </a:p>
        </p:txBody>
      </p:sp>
      <p:sp>
        <p:nvSpPr>
          <p:cNvPr id="17" name="Curved Down Arrow 16"/>
          <p:cNvSpPr/>
          <p:nvPr/>
        </p:nvSpPr>
        <p:spPr>
          <a:xfrm>
            <a:off x="2841978" y="2483141"/>
            <a:ext cx="3363222" cy="600794"/>
          </a:xfrm>
          <a:prstGeom prst="curvedDownArrow">
            <a:avLst>
              <a:gd name="adj1" fmla="val 16319"/>
              <a:gd name="adj2" fmla="val 54445"/>
              <a:gd name="adj3" fmla="val 2279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6" name="Curved Down Arrow 15"/>
          <p:cNvSpPr/>
          <p:nvPr/>
        </p:nvSpPr>
        <p:spPr>
          <a:xfrm flipH="1" flipV="1">
            <a:off x="2841978" y="3797968"/>
            <a:ext cx="3236524" cy="696506"/>
          </a:xfrm>
          <a:prstGeom prst="curvedDownArrow">
            <a:avLst>
              <a:gd name="adj1" fmla="val 16319"/>
              <a:gd name="adj2" fmla="val 54445"/>
              <a:gd name="adj3" fmla="val 2279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4729422" y="4686862"/>
            <a:ext cx="4095288"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dirty="0" smtClean="0"/>
              <a:t>(stochastic) gradient updates</a:t>
            </a:r>
            <a:endParaRPr lang="en-US" sz="2600" dirty="0"/>
          </a:p>
        </p:txBody>
      </p:sp>
    </p:spTree>
    <p:extLst>
      <p:ext uri="{BB962C8B-B14F-4D97-AF65-F5344CB8AC3E}">
        <p14:creationId xmlns:p14="http://schemas.microsoft.com/office/powerpoint/2010/main" val="920029409"/>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Example: Structured Perceptron	</a:t>
            </a:r>
            <a:endParaRPr lang="en-US" dirty="0"/>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p:txBody>
              <a:bodyPr>
                <a:normAutofit/>
              </a:bodyPr>
              <a:lstStyle/>
              <a:p>
                <a:r>
                  <a:rPr lang="en-US" sz="2600" dirty="0" smtClean="0"/>
                  <a:t>Goal: </a:t>
                </a:r>
                <a:r>
                  <a:rPr lang="en-US" sz="2600" dirty="0" smtClean="0">
                    <a:latin typeface="Cambria Math" charset="0"/>
                  </a:rPr>
                  <a:t>we </a:t>
                </a:r>
                <a:r>
                  <a:rPr lang="en-US" sz="2600" dirty="0">
                    <a:latin typeface="Cambria Math" charset="0"/>
                  </a:rPr>
                  <a:t>want the score to the correct answer </a:t>
                </a:r>
                <a14:m>
                  <m:oMath xmlns:m="http://schemas.openxmlformats.org/officeDocument/2006/math">
                    <m:r>
                      <a:rPr lang="en-US" sz="2600" i="1">
                        <a:latin typeface="Cambria Math" charset="0"/>
                      </a:rPr>
                      <m:t>𝑆</m:t>
                    </m:r>
                    <m:d>
                      <m:dPr>
                        <m:ctrlPr>
                          <a:rPr lang="en-US" sz="2600" i="1">
                            <a:latin typeface="Cambria Math" charset="0"/>
                          </a:rPr>
                        </m:ctrlPr>
                      </m:dPr>
                      <m:e>
                        <m:sSup>
                          <m:sSupPr>
                            <m:ctrlPr>
                              <a:rPr lang="en-US" sz="2600" b="1" i="1">
                                <a:latin typeface="Cambria Math" charset="0"/>
                              </a:rPr>
                            </m:ctrlPr>
                          </m:sSupPr>
                          <m:e>
                            <m:r>
                              <a:rPr lang="en-US" sz="2600" b="1" i="1" smtClean="0">
                                <a:latin typeface="Cambria Math" charset="0"/>
                              </a:rPr>
                              <m:t>𝒚</m:t>
                            </m:r>
                          </m:e>
                          <m:sup>
                            <m:r>
                              <a:rPr lang="en-US" sz="2600" b="1" i="1">
                                <a:latin typeface="Cambria Math" charset="0"/>
                              </a:rPr>
                              <m:t>∗</m:t>
                            </m:r>
                          </m:sup>
                        </m:sSup>
                        <m:r>
                          <a:rPr lang="en-US" sz="2600" b="1" i="1">
                            <a:latin typeface="Cambria Math" charset="0"/>
                          </a:rPr>
                          <m:t>,</m:t>
                        </m:r>
                        <m:r>
                          <a:rPr lang="en-US" sz="2600" b="1" i="1" smtClean="0">
                            <a:latin typeface="Cambria Math" charset="0"/>
                          </a:rPr>
                          <m:t>𝒙</m:t>
                        </m:r>
                        <m:r>
                          <a:rPr lang="en-US" sz="2600" b="1" i="1" smtClean="0">
                            <a:latin typeface="Cambria Math" charset="0"/>
                          </a:rPr>
                          <m:t>;</m:t>
                        </m:r>
                        <m:r>
                          <a:rPr lang="en-US" sz="2600" b="1" i="1" smtClean="0">
                            <a:latin typeface="Cambria Math" charset="0"/>
                          </a:rPr>
                          <m:t>𝜽</m:t>
                        </m:r>
                      </m:e>
                    </m:d>
                  </m:oMath>
                </a14:m>
                <a:r>
                  <a:rPr lang="en-US" sz="2600" dirty="0"/>
                  <a:t> higher than others.</a:t>
                </a:r>
                <a:br>
                  <a:rPr lang="en-US" sz="2600" dirty="0"/>
                </a:br>
                <a14:m>
                  <m:oMath xmlns:m="http://schemas.openxmlformats.org/officeDocument/2006/math">
                    <m:r>
                      <a:rPr lang="en-US" sz="2600" i="1">
                        <a:latin typeface="Cambria Math" charset="0"/>
                      </a:rPr>
                      <m:t>𝑆</m:t>
                    </m:r>
                    <m:d>
                      <m:dPr>
                        <m:ctrlPr>
                          <a:rPr lang="en-US" sz="2600" i="1">
                            <a:latin typeface="Cambria Math" charset="0"/>
                          </a:rPr>
                        </m:ctrlPr>
                      </m:dPr>
                      <m:e>
                        <m:sSup>
                          <m:sSupPr>
                            <m:ctrlPr>
                              <a:rPr lang="en-US" sz="2600" b="1" i="1">
                                <a:latin typeface="Cambria Math" charset="0"/>
                              </a:rPr>
                            </m:ctrlPr>
                          </m:sSupPr>
                          <m:e>
                            <m:r>
                              <a:rPr lang="en-US" sz="2600" b="1" i="1" smtClean="0">
                                <a:latin typeface="Cambria Math" charset="0"/>
                              </a:rPr>
                              <m:t>𝒚</m:t>
                            </m:r>
                          </m:e>
                          <m:sup>
                            <m:r>
                              <a:rPr lang="en-US" sz="2600" b="1" i="1">
                                <a:latin typeface="Cambria Math" charset="0"/>
                              </a:rPr>
                              <m:t>∗</m:t>
                            </m:r>
                          </m:sup>
                        </m:sSup>
                        <m:r>
                          <a:rPr lang="en-US" sz="2600" b="1" i="1">
                            <a:latin typeface="Cambria Math" charset="0"/>
                          </a:rPr>
                          <m:t>,</m:t>
                        </m:r>
                        <m:r>
                          <a:rPr lang="en-US" sz="2600" b="1" i="1" smtClean="0">
                            <a:latin typeface="Cambria Math" charset="0"/>
                          </a:rPr>
                          <m:t>𝒙</m:t>
                        </m:r>
                        <m:r>
                          <a:rPr lang="en-US" sz="2600" b="1" i="1" smtClean="0">
                            <a:latin typeface="Cambria Math" charset="0"/>
                          </a:rPr>
                          <m:t>;</m:t>
                        </m:r>
                        <m:r>
                          <a:rPr lang="en-US" sz="2600" b="1" i="1" smtClean="0">
                            <a:latin typeface="Cambria Math" charset="0"/>
                          </a:rPr>
                          <m:t>𝜽</m:t>
                        </m:r>
                      </m:e>
                    </m:d>
                    <m:r>
                      <a:rPr lang="en-US" sz="2600" b="1" i="1">
                        <a:latin typeface="Cambria Math" charset="0"/>
                      </a:rPr>
                      <m:t>&gt;</m:t>
                    </m:r>
                    <m:r>
                      <a:rPr lang="en-US" sz="2600" i="1">
                        <a:latin typeface="Cambria Math" charset="0"/>
                      </a:rPr>
                      <m:t>𝑆</m:t>
                    </m:r>
                    <m:d>
                      <m:dPr>
                        <m:ctrlPr>
                          <a:rPr lang="en-US" sz="2600" i="1">
                            <a:latin typeface="Cambria Math" charset="0"/>
                          </a:rPr>
                        </m:ctrlPr>
                      </m:dPr>
                      <m:e>
                        <m:sSup>
                          <m:sSupPr>
                            <m:ctrlPr>
                              <a:rPr lang="en-US" sz="2600" b="1" i="1">
                                <a:latin typeface="Cambria Math" charset="0"/>
                              </a:rPr>
                            </m:ctrlPr>
                          </m:sSupPr>
                          <m:e>
                            <m:r>
                              <a:rPr lang="en-US" sz="2600" b="1" i="1" smtClean="0">
                                <a:latin typeface="Cambria Math" charset="0"/>
                              </a:rPr>
                              <m:t>𝒚</m:t>
                            </m:r>
                          </m:e>
                          <m:sup>
                            <m:r>
                              <a:rPr lang="en-US" sz="2600" b="1" i="1">
                                <a:latin typeface="Cambria Math" charset="0"/>
                              </a:rPr>
                              <m:t>′</m:t>
                            </m:r>
                          </m:sup>
                        </m:sSup>
                        <m:r>
                          <a:rPr lang="en-US" sz="2600" b="1" i="1">
                            <a:latin typeface="Cambria Math" charset="0"/>
                          </a:rPr>
                          <m:t>,</m:t>
                        </m:r>
                        <m:r>
                          <a:rPr lang="en-US" sz="2600" b="1" i="1" smtClean="0">
                            <a:latin typeface="Cambria Math" charset="0"/>
                          </a:rPr>
                          <m:t>𝒙</m:t>
                        </m:r>
                        <m:r>
                          <a:rPr lang="en-US" sz="2600" b="1" i="1" smtClean="0">
                            <a:latin typeface="Cambria Math" charset="0"/>
                          </a:rPr>
                          <m:t>;</m:t>
                        </m:r>
                        <m:r>
                          <a:rPr lang="en-US" sz="2600" b="1" i="1" smtClean="0">
                            <a:latin typeface="Cambria Math" charset="0"/>
                          </a:rPr>
                          <m:t>𝜽</m:t>
                        </m:r>
                      </m:e>
                    </m:d>
                    <m:r>
                      <a:rPr lang="en-US" sz="2600" b="1" i="1">
                        <a:latin typeface="Cambria Math" charset="0"/>
                      </a:rPr>
                      <m:t>   ∀</m:t>
                    </m:r>
                    <m:sSup>
                      <m:sSupPr>
                        <m:ctrlPr>
                          <a:rPr lang="en-US" sz="2600" i="1">
                            <a:latin typeface="Cambria Math" charset="0"/>
                          </a:rPr>
                        </m:ctrlPr>
                      </m:sSupPr>
                      <m:e>
                        <m:r>
                          <a:rPr lang="en-US" sz="2600" b="1" i="1" smtClean="0">
                            <a:latin typeface="Cambria Math" charset="0"/>
                          </a:rPr>
                          <m:t>𝒚</m:t>
                        </m:r>
                      </m:e>
                      <m:sup>
                        <m:r>
                          <a:rPr lang="en-US" sz="2600">
                            <a:latin typeface="Cambria Math" charset="0"/>
                          </a:rPr>
                          <m:t>′</m:t>
                        </m:r>
                      </m:sup>
                    </m:sSup>
                    <m:r>
                      <a:rPr lang="en-US" sz="2600" i="1">
                        <a:latin typeface="Cambria Math" charset="0"/>
                      </a:rPr>
                      <m:t>∈</m:t>
                    </m:r>
                    <m:r>
                      <a:rPr lang="en-US" sz="2600" i="1">
                        <a:latin typeface="Cambria Math" charset="0"/>
                        <a:ea typeface="Matura MT Script Capitals" charset="0"/>
                        <a:cs typeface="Matura MT Script Capitals" charset="0"/>
                      </a:rPr>
                      <m:t>𝑇</m:t>
                    </m:r>
                    <m:r>
                      <a:rPr lang="en-US" sz="2600" i="1">
                        <a:latin typeface="Cambria Math" charset="0"/>
                        <a:ea typeface="Matura MT Script Capitals" charset="0"/>
                        <a:cs typeface="Matura MT Script Capitals" charset="0"/>
                      </a:rPr>
                      <m:t>, </m:t>
                    </m:r>
                    <m:sSup>
                      <m:sSupPr>
                        <m:ctrlPr>
                          <a:rPr lang="en-US" sz="2600" b="1" i="1">
                            <a:latin typeface="Cambria Math" charset="0"/>
                            <a:ea typeface="Matura MT Script Capitals" charset="0"/>
                            <a:cs typeface="Matura MT Script Capitals" charset="0"/>
                          </a:rPr>
                        </m:ctrlPr>
                      </m:sSupPr>
                      <m:e>
                        <m:r>
                          <a:rPr lang="en-US" sz="2600" b="1" i="1" smtClean="0">
                            <a:latin typeface="Cambria Math" charset="0"/>
                            <a:ea typeface="Matura MT Script Capitals" charset="0"/>
                            <a:cs typeface="Matura MT Script Capitals" charset="0"/>
                          </a:rPr>
                          <m:t>𝒚</m:t>
                        </m:r>
                      </m:e>
                      <m:sup>
                        <m:r>
                          <a:rPr lang="en-US" sz="2600" b="1" i="1">
                            <a:latin typeface="Cambria Math" charset="0"/>
                            <a:ea typeface="Matura MT Script Capitals" charset="0"/>
                            <a:cs typeface="Matura MT Script Capitals" charset="0"/>
                          </a:rPr>
                          <m:t>′</m:t>
                        </m:r>
                      </m:sup>
                    </m:sSup>
                    <m:r>
                      <a:rPr lang="en-US" sz="2600" i="1">
                        <a:latin typeface="Cambria Math" charset="0"/>
                        <a:ea typeface="Matura MT Script Capitals" charset="0"/>
                        <a:cs typeface="Matura MT Script Capitals" charset="0"/>
                      </a:rPr>
                      <m:t>≠</m:t>
                    </m:r>
                    <m:sSup>
                      <m:sSupPr>
                        <m:ctrlPr>
                          <a:rPr lang="en-US" sz="2600" b="1" i="1" smtClean="0">
                            <a:latin typeface="Cambria Math" charset="0"/>
                            <a:ea typeface="Matura MT Script Capitals" charset="0"/>
                            <a:cs typeface="Matura MT Script Capitals" charset="0"/>
                          </a:rPr>
                        </m:ctrlPr>
                      </m:sSupPr>
                      <m:e>
                        <m:r>
                          <a:rPr lang="en-US" sz="2600" b="1" i="1" smtClean="0">
                            <a:latin typeface="Cambria Math" charset="0"/>
                            <a:ea typeface="Matura MT Script Capitals" charset="0"/>
                            <a:cs typeface="Matura MT Script Capitals" charset="0"/>
                          </a:rPr>
                          <m:t>𝒚</m:t>
                        </m:r>
                      </m:e>
                      <m:sup>
                        <m:r>
                          <a:rPr lang="en-US" sz="2600" b="1" i="1">
                            <a:latin typeface="Cambria Math" charset="0"/>
                            <a:ea typeface="Matura MT Script Capitals" charset="0"/>
                            <a:cs typeface="Matura MT Script Capitals" charset="0"/>
                          </a:rPr>
                          <m:t>∗</m:t>
                        </m:r>
                      </m:sup>
                    </m:sSup>
                  </m:oMath>
                </a14:m>
                <a:endParaRPr lang="en-US" sz="2600" b="1" dirty="0">
                  <a:latin typeface="Matura MT Script Capitals" charset="0"/>
                  <a:ea typeface="Matura MT Script Capitals" charset="0"/>
                  <a:cs typeface="Matura MT Script Capitals" charset="0"/>
                </a:endParaRPr>
              </a:p>
              <a:p>
                <a:r>
                  <a:rPr lang="en-US" sz="2600" dirty="0" smtClean="0"/>
                  <a:t>Let </a:t>
                </a:r>
                <a14:m>
                  <m:oMath xmlns:m="http://schemas.openxmlformats.org/officeDocument/2006/math">
                    <m:r>
                      <m:rPr>
                        <m:sty m:val="p"/>
                      </m:rPr>
                      <a:rPr lang="en-US" sz="2600" b="0" i="0" smtClean="0">
                        <a:latin typeface="Cambria Math" charset="0"/>
                      </a:rPr>
                      <m:t>S</m:t>
                    </m:r>
                    <m:d>
                      <m:dPr>
                        <m:ctrlPr>
                          <a:rPr lang="en-US" sz="2600" b="0" i="1" smtClean="0">
                            <a:latin typeface="Cambria Math" charset="0"/>
                          </a:rPr>
                        </m:ctrlPr>
                      </m:dPr>
                      <m:e>
                        <m:r>
                          <a:rPr lang="en-US" sz="2600" b="1" i="0" smtClean="0">
                            <a:latin typeface="Cambria Math" charset="0"/>
                          </a:rPr>
                          <m:t>𝐲</m:t>
                        </m:r>
                        <m:r>
                          <a:rPr lang="en-US" sz="2600" b="1" i="0" smtClean="0">
                            <a:latin typeface="Cambria Math" charset="0"/>
                          </a:rPr>
                          <m:t>,</m:t>
                        </m:r>
                        <m:r>
                          <a:rPr lang="en-US" sz="2600" b="1" i="0" smtClean="0">
                            <a:latin typeface="Cambria Math" charset="0"/>
                          </a:rPr>
                          <m:t>𝐱</m:t>
                        </m:r>
                        <m:r>
                          <a:rPr lang="en-US" sz="2600" b="0" i="0" smtClean="0">
                            <a:latin typeface="Cambria Math" charset="0"/>
                          </a:rPr>
                          <m:t>;</m:t>
                        </m:r>
                        <m:r>
                          <a:rPr lang="en-US" sz="2600" b="0" i="1" smtClean="0">
                            <a:latin typeface="Cambria Math" charset="0"/>
                          </a:rPr>
                          <m:t>𝜃</m:t>
                        </m:r>
                      </m:e>
                    </m:d>
                    <m:r>
                      <a:rPr lang="en-US" sz="2600" b="0" i="1" smtClean="0">
                        <a:latin typeface="Cambria Math" charset="0"/>
                      </a:rPr>
                      <m:t>=</m:t>
                    </m:r>
                    <m:r>
                      <a:rPr lang="en-US" sz="2600" i="1">
                        <a:latin typeface="Cambria Math" charset="0"/>
                      </a:rPr>
                      <m:t>𝜃</m:t>
                    </m:r>
                    <m:r>
                      <a:rPr lang="en-US" sz="2600" i="1">
                        <a:latin typeface="Cambria Math" charset="0"/>
                      </a:rPr>
                      <m:t>⋅</m:t>
                    </m:r>
                    <m:r>
                      <a:rPr lang="en-US" sz="2600" i="1">
                        <a:latin typeface="Cambria Math" charset="0"/>
                      </a:rPr>
                      <m:t>𝐹</m:t>
                    </m:r>
                    <m:r>
                      <a:rPr lang="en-US" sz="2600" i="1">
                        <a:latin typeface="Cambria Math" charset="0"/>
                      </a:rPr>
                      <m:t>(</m:t>
                    </m:r>
                    <m:r>
                      <a:rPr lang="en-US" sz="2600" b="1" i="1">
                        <a:latin typeface="Cambria Math" charset="0"/>
                      </a:rPr>
                      <m:t>𝒚</m:t>
                    </m:r>
                    <m:r>
                      <a:rPr lang="en-US" sz="2600" b="1" i="1">
                        <a:latin typeface="Cambria Math" charset="0"/>
                      </a:rPr>
                      <m:t>,</m:t>
                    </m:r>
                    <m:r>
                      <a:rPr lang="en-US" sz="2600" b="1" i="1">
                        <a:latin typeface="Cambria Math" charset="0"/>
                      </a:rPr>
                      <m:t>𝒙</m:t>
                    </m:r>
                    <m:r>
                      <a:rPr lang="en-US" sz="2600" i="1">
                        <a:latin typeface="Cambria Math" charset="0"/>
                      </a:rPr>
                      <m:t>;</m:t>
                    </m:r>
                    <m:r>
                      <a:rPr lang="en-US" sz="2600" i="1">
                        <a:latin typeface="Cambria Math" charset="0"/>
                      </a:rPr>
                      <m:t>𝜃</m:t>
                    </m:r>
                    <m:r>
                      <a:rPr lang="en-US" sz="2600" i="1">
                        <a:latin typeface="Cambria Math" charset="0"/>
                      </a:rPr>
                      <m:t>)</m:t>
                    </m:r>
                  </m:oMath>
                </a14:m>
                <a:endParaRPr lang="en-US" sz="2600" dirty="0" smtClean="0"/>
              </a:p>
              <a:p>
                <a:r>
                  <a:rPr lang="en-US" sz="2600" dirty="0" smtClean="0"/>
                  <a:t>Give training data </a:t>
                </a:r>
                <a14:m>
                  <m:oMath xmlns:m="http://schemas.openxmlformats.org/officeDocument/2006/math">
                    <m:r>
                      <a:rPr lang="en-US" sz="2600" b="0" i="0" smtClean="0">
                        <a:latin typeface="Cambria Math" charset="0"/>
                      </a:rPr>
                      <m:t>{</m:t>
                    </m:r>
                    <m:sSub>
                      <m:sSubPr>
                        <m:ctrlPr>
                          <a:rPr lang="en-US" sz="2600" b="1" i="1" smtClean="0">
                            <a:latin typeface="Cambria Math" charset="0"/>
                          </a:rPr>
                        </m:ctrlPr>
                      </m:sSubPr>
                      <m:e>
                        <m:r>
                          <a:rPr lang="en-US" sz="2600" b="1" i="1" smtClean="0">
                            <a:latin typeface="Cambria Math" charset="0"/>
                          </a:rPr>
                          <m:t>(</m:t>
                        </m:r>
                        <m:r>
                          <a:rPr lang="en-US" sz="2600" b="1" i="1" smtClean="0">
                            <a:latin typeface="Cambria Math" charset="0"/>
                          </a:rPr>
                          <m:t>𝒚</m:t>
                        </m:r>
                      </m:e>
                      <m:sub>
                        <m:r>
                          <a:rPr lang="en-US" sz="2600" b="1" i="1" smtClean="0">
                            <a:latin typeface="Cambria Math" charset="0"/>
                          </a:rPr>
                          <m:t>𝒊</m:t>
                        </m:r>
                      </m:sub>
                    </m:sSub>
                    <m:r>
                      <a:rPr lang="en-US" sz="2600" b="1" i="1">
                        <a:latin typeface="Cambria Math" charset="0"/>
                      </a:rPr>
                      <m:t>,</m:t>
                    </m:r>
                    <m:sSub>
                      <m:sSubPr>
                        <m:ctrlPr>
                          <a:rPr lang="en-US" sz="2600" b="1" i="1" smtClean="0">
                            <a:latin typeface="Cambria Math" charset="0"/>
                          </a:rPr>
                        </m:ctrlPr>
                      </m:sSubPr>
                      <m:e>
                        <m:r>
                          <a:rPr lang="en-US" sz="2600" b="1" i="1">
                            <a:latin typeface="Cambria Math" charset="0"/>
                          </a:rPr>
                          <m:t>𝒙</m:t>
                        </m:r>
                      </m:e>
                      <m:sub>
                        <m:r>
                          <a:rPr lang="en-US" sz="2600" b="1" i="1" smtClean="0">
                            <a:latin typeface="Cambria Math" charset="0"/>
                          </a:rPr>
                          <m:t>𝒊</m:t>
                        </m:r>
                      </m:sub>
                    </m:sSub>
                    <m:r>
                      <a:rPr lang="en-US" sz="2600" b="1" i="1" smtClean="0">
                        <a:latin typeface="Cambria Math" charset="0"/>
                      </a:rPr>
                      <m:t>)}, </m:t>
                    </m:r>
                    <m:r>
                      <a:rPr lang="en-US" sz="2600" b="0" i="1" smtClean="0">
                        <a:latin typeface="Cambria Math" charset="0"/>
                      </a:rPr>
                      <m:t>𝑖</m:t>
                    </m:r>
                    <m:r>
                      <a:rPr lang="en-US" sz="2600" b="0" i="1" smtClean="0">
                        <a:latin typeface="Cambria Math" charset="0"/>
                      </a:rPr>
                      <m:t>=1…</m:t>
                    </m:r>
                    <m:r>
                      <a:rPr lang="en-US" sz="2600" b="0" i="1" smtClean="0">
                        <a:latin typeface="Cambria Math" charset="0"/>
                      </a:rPr>
                      <m:t>𝑁</m:t>
                    </m:r>
                    <m:r>
                      <a:rPr lang="en-US" sz="2600" b="1" i="1" smtClean="0">
                        <a:latin typeface="Cambria Math" charset="0"/>
                      </a:rPr>
                      <m:t> </m:t>
                    </m:r>
                  </m:oMath>
                </a14:m>
                <a:endParaRPr lang="en-US" sz="2600" dirty="0" smtClean="0"/>
              </a:p>
              <a:p>
                <a:r>
                  <a:rPr lang="en-US" sz="2600" dirty="0" smtClean="0"/>
                  <a:t>Loop until converge</a:t>
                </a:r>
              </a:p>
              <a:p>
                <a:pPr lvl="1"/>
                <a:r>
                  <a:rPr lang="en-US" dirty="0" smtClean="0"/>
                  <a:t>For </a:t>
                </a:r>
                <a:r>
                  <a:rPr lang="en-US" dirty="0" err="1" smtClean="0"/>
                  <a:t>i</a:t>
                </a:r>
                <a:r>
                  <a:rPr lang="en-US" dirty="0" smtClean="0"/>
                  <a:t> = 1</a:t>
                </a:r>
                <a:r>
                  <a:rPr lang="is-IS" dirty="0" smtClean="0"/>
                  <a:t>…N</a:t>
                </a:r>
              </a:p>
              <a:p>
                <a:pPr lvl="2"/>
                <a:r>
                  <a:rPr lang="is-IS" sz="2600" dirty="0" smtClean="0"/>
                  <a:t>Let </a:t>
                </a:r>
                <a14:m>
                  <m:oMath xmlns:m="http://schemas.openxmlformats.org/officeDocument/2006/math">
                    <m:sSup>
                      <m:sSupPr>
                        <m:ctrlPr>
                          <a:rPr lang="en-US" sz="2600" b="0" i="1" smtClean="0">
                            <a:latin typeface="Cambria Math" charset="0"/>
                          </a:rPr>
                        </m:ctrlPr>
                      </m:sSupPr>
                      <m:e>
                        <m:r>
                          <a:rPr lang="en-US" sz="2600" b="1" i="1" smtClean="0">
                            <a:latin typeface="Cambria Math" charset="0"/>
                          </a:rPr>
                          <m:t>𝒚</m:t>
                        </m:r>
                      </m:e>
                      <m:sup>
                        <m:r>
                          <a:rPr lang="en-US" sz="2600" b="0" i="1" smtClean="0">
                            <a:latin typeface="Cambria Math" charset="0"/>
                          </a:rPr>
                          <m:t>′</m:t>
                        </m:r>
                      </m:sup>
                    </m:sSup>
                    <m:r>
                      <a:rPr lang="en-US" sz="2600" b="0" i="1" smtClean="0">
                        <a:latin typeface="Cambria Math" charset="0"/>
                      </a:rPr>
                      <m:t>=</m:t>
                    </m:r>
                    <m:func>
                      <m:funcPr>
                        <m:ctrlPr>
                          <a:rPr lang="en-US" sz="2600" b="0" i="1" smtClean="0">
                            <a:latin typeface="Cambria Math" charset="0"/>
                          </a:rPr>
                        </m:ctrlPr>
                      </m:funcPr>
                      <m:fName>
                        <m:r>
                          <m:rPr>
                            <m:sty m:val="p"/>
                          </m:rPr>
                          <a:rPr lang="en-US" sz="2600" b="0" i="0" smtClean="0">
                            <a:latin typeface="Cambria Math" charset="0"/>
                          </a:rPr>
                          <m:t>arg</m:t>
                        </m:r>
                      </m:fName>
                      <m:e>
                        <m:func>
                          <m:funcPr>
                            <m:ctrlPr>
                              <a:rPr lang="en-US" sz="2600" b="0" i="1" smtClean="0">
                                <a:latin typeface="Cambria Math" charset="0"/>
                              </a:rPr>
                            </m:ctrlPr>
                          </m:funcPr>
                          <m:fName>
                            <m:limLow>
                              <m:limLowPr>
                                <m:ctrlPr>
                                  <a:rPr lang="en-US" sz="2600" b="0" i="1" smtClean="0">
                                    <a:latin typeface="Cambria Math" charset="0"/>
                                  </a:rPr>
                                </m:ctrlPr>
                              </m:limLowPr>
                              <m:e>
                                <m:r>
                                  <m:rPr>
                                    <m:sty m:val="p"/>
                                  </m:rPr>
                                  <a:rPr lang="en-US" sz="2600" b="0" i="0" smtClean="0">
                                    <a:latin typeface="Cambria Math" charset="0"/>
                                  </a:rPr>
                                  <m:t>max</m:t>
                                </m:r>
                              </m:e>
                              <m:lim>
                                <m:r>
                                  <a:rPr lang="en-US" sz="2600" b="1" i="1" smtClean="0">
                                    <a:latin typeface="Cambria Math" charset="0"/>
                                  </a:rPr>
                                  <m:t>𝒚</m:t>
                                </m:r>
                              </m:lim>
                            </m:limLow>
                          </m:fName>
                          <m:e>
                            <m:r>
                              <a:rPr lang="en-US" sz="2600" b="0" i="1" smtClean="0">
                                <a:latin typeface="Cambria Math" charset="0"/>
                              </a:rPr>
                              <m:t>𝜃</m:t>
                            </m:r>
                            <m:r>
                              <a:rPr lang="en-US" sz="2600" b="0" i="1" smtClean="0">
                                <a:latin typeface="Cambria Math" charset="0"/>
                              </a:rPr>
                              <m:t>⋅</m:t>
                            </m:r>
                            <m:r>
                              <a:rPr lang="en-US" sz="2600" b="0" i="1" smtClean="0">
                                <a:latin typeface="Cambria Math" charset="0"/>
                              </a:rPr>
                              <m:t>𝐹</m:t>
                            </m:r>
                            <m:r>
                              <a:rPr lang="en-US" sz="2600" b="0" i="1" smtClean="0">
                                <a:latin typeface="Cambria Math" charset="0"/>
                              </a:rPr>
                              <m:t>(</m:t>
                            </m:r>
                            <m:r>
                              <a:rPr lang="en-US" sz="2600" b="1" i="1" smtClean="0">
                                <a:latin typeface="Cambria Math" charset="0"/>
                              </a:rPr>
                              <m:t>𝒚</m:t>
                            </m:r>
                            <m:r>
                              <a:rPr lang="en-US" sz="2600" b="1" i="1" smtClean="0">
                                <a:latin typeface="Cambria Math" charset="0"/>
                              </a:rPr>
                              <m:t>,</m:t>
                            </m:r>
                            <m:r>
                              <a:rPr lang="en-US" sz="2600" b="1" i="1" smtClean="0">
                                <a:latin typeface="Cambria Math" charset="0"/>
                              </a:rPr>
                              <m:t>𝒙</m:t>
                            </m:r>
                            <m:r>
                              <a:rPr lang="en-US" sz="2600" b="0" i="1" smtClean="0">
                                <a:latin typeface="Cambria Math" charset="0"/>
                              </a:rPr>
                              <m:t>;</m:t>
                            </m:r>
                            <m:r>
                              <a:rPr lang="en-US" sz="2600" b="0" i="1" smtClean="0">
                                <a:latin typeface="Cambria Math" charset="0"/>
                              </a:rPr>
                              <m:t>𝜃</m:t>
                            </m:r>
                            <m:r>
                              <a:rPr lang="en-US" sz="2600" b="0" i="1" smtClean="0">
                                <a:latin typeface="Cambria Math" charset="0"/>
                              </a:rPr>
                              <m:t>)</m:t>
                            </m:r>
                          </m:e>
                        </m:func>
                      </m:e>
                    </m:func>
                  </m:oMath>
                </a14:m>
                <a:endParaRPr lang="en-US" sz="2600" dirty="0" smtClean="0"/>
              </a:p>
              <a:p>
                <a:pPr lvl="2"/>
                <a:r>
                  <a:rPr lang="en-US" sz="2600" dirty="0" smtClean="0"/>
                  <a:t>If </a:t>
                </a:r>
                <a14:m>
                  <m:oMath xmlns:m="http://schemas.openxmlformats.org/officeDocument/2006/math">
                    <m:sSup>
                      <m:sSupPr>
                        <m:ctrlPr>
                          <a:rPr lang="en-US" sz="2600" i="1">
                            <a:latin typeface="Cambria Math" charset="0"/>
                          </a:rPr>
                        </m:ctrlPr>
                      </m:sSupPr>
                      <m:e>
                        <m:r>
                          <a:rPr lang="en-US" sz="2600" b="1" i="1">
                            <a:latin typeface="Cambria Math" charset="0"/>
                          </a:rPr>
                          <m:t>𝒚</m:t>
                        </m:r>
                      </m:e>
                      <m:sup>
                        <m:r>
                          <a:rPr lang="en-US" sz="2600" i="1">
                            <a:latin typeface="Cambria Math" charset="0"/>
                          </a:rPr>
                          <m:t>′</m:t>
                        </m:r>
                      </m:sup>
                    </m:sSup>
                    <m:r>
                      <a:rPr lang="en-US" sz="2600" b="0" i="1" smtClean="0">
                        <a:latin typeface="Cambria Math" charset="0"/>
                      </a:rPr>
                      <m:t>≠</m:t>
                    </m:r>
                    <m:sSup>
                      <m:sSupPr>
                        <m:ctrlPr>
                          <a:rPr lang="en-US" sz="2600" b="0" i="1" smtClean="0">
                            <a:latin typeface="Cambria Math" charset="0"/>
                          </a:rPr>
                        </m:ctrlPr>
                      </m:sSupPr>
                      <m:e>
                        <m:r>
                          <a:rPr lang="en-US" sz="2600" b="1" i="1" smtClean="0">
                            <a:latin typeface="Cambria Math" charset="0"/>
                          </a:rPr>
                          <m:t>𝒚</m:t>
                        </m:r>
                      </m:e>
                      <m:sup>
                        <m:r>
                          <a:rPr lang="en-US" sz="2600" b="0" i="1" smtClean="0">
                            <a:latin typeface="Cambria Math" charset="0"/>
                          </a:rPr>
                          <m:t>∗</m:t>
                        </m:r>
                      </m:sup>
                    </m:sSup>
                    <m:r>
                      <a:rPr lang="en-US" sz="2600" b="0" i="1" smtClean="0">
                        <a:latin typeface="Cambria Math" charset="0"/>
                      </a:rPr>
                      <m:t>:   </m:t>
                    </m:r>
                    <m:r>
                      <a:rPr lang="en-US" sz="2600" b="0" i="1" smtClean="0">
                        <a:latin typeface="Cambria Math" charset="0"/>
                      </a:rPr>
                      <m:t>𝜃</m:t>
                    </m:r>
                    <m:r>
                      <a:rPr lang="en-US" sz="2600" b="0" i="1" smtClean="0">
                        <a:latin typeface="Cambria Math" charset="0"/>
                      </a:rPr>
                      <m:t>←</m:t>
                    </m:r>
                    <m:r>
                      <a:rPr lang="en-US" sz="2600" b="0" i="1" smtClean="0">
                        <a:latin typeface="Cambria Math" charset="0"/>
                      </a:rPr>
                      <m:t>𝜃</m:t>
                    </m:r>
                    <m:r>
                      <a:rPr lang="en-US" sz="2600" b="0" i="1" smtClean="0">
                        <a:latin typeface="Cambria Math" charset="0"/>
                      </a:rPr>
                      <m:t>+</m:t>
                    </m:r>
                    <m:r>
                      <a:rPr lang="en-US" sz="2600" b="0" i="1" smtClean="0">
                        <a:latin typeface="Cambria Math" charset="0"/>
                      </a:rPr>
                      <m:t>𝜂</m:t>
                    </m:r>
                    <m:r>
                      <a:rPr lang="en-US" sz="2600" b="0" i="1" smtClean="0">
                        <a:latin typeface="Cambria Math" charset="0"/>
                      </a:rPr>
                      <m:t>(</m:t>
                    </m:r>
                    <m:r>
                      <a:rPr lang="en-US" sz="2600" i="1">
                        <a:latin typeface="Cambria Math" charset="0"/>
                      </a:rPr>
                      <m:t>𝐹</m:t>
                    </m:r>
                    <m:d>
                      <m:dPr>
                        <m:ctrlPr>
                          <a:rPr lang="en-US" sz="2600" i="1">
                            <a:latin typeface="Cambria Math" charset="0"/>
                          </a:rPr>
                        </m:ctrlPr>
                      </m:dPr>
                      <m:e>
                        <m:sSup>
                          <m:sSupPr>
                            <m:ctrlPr>
                              <a:rPr lang="en-US" sz="2600" b="1" i="1" smtClean="0">
                                <a:latin typeface="Cambria Math" charset="0"/>
                              </a:rPr>
                            </m:ctrlPr>
                          </m:sSupPr>
                          <m:e>
                            <m:r>
                              <a:rPr lang="en-US" sz="2600" b="1" i="1">
                                <a:latin typeface="Cambria Math" charset="0"/>
                              </a:rPr>
                              <m:t>𝒚</m:t>
                            </m:r>
                          </m:e>
                          <m:sup>
                            <m:r>
                              <a:rPr lang="en-US" sz="2600" b="1" i="1" smtClean="0">
                                <a:latin typeface="Cambria Math" charset="0"/>
                              </a:rPr>
                              <m:t>∗</m:t>
                            </m:r>
                          </m:sup>
                        </m:sSup>
                        <m:r>
                          <a:rPr lang="en-US" sz="2600" b="1" i="1">
                            <a:latin typeface="Cambria Math" charset="0"/>
                          </a:rPr>
                          <m:t>,</m:t>
                        </m:r>
                        <m:r>
                          <a:rPr lang="en-US" sz="2600" b="1" i="1">
                            <a:latin typeface="Cambria Math" charset="0"/>
                          </a:rPr>
                          <m:t>𝒙</m:t>
                        </m:r>
                        <m:r>
                          <a:rPr lang="en-US" sz="2600" i="1">
                            <a:latin typeface="Cambria Math" charset="0"/>
                          </a:rPr>
                          <m:t>;</m:t>
                        </m:r>
                        <m:r>
                          <a:rPr lang="en-US" sz="2600" i="1">
                            <a:latin typeface="Cambria Math" charset="0"/>
                          </a:rPr>
                          <m:t>𝜃</m:t>
                        </m:r>
                      </m:e>
                    </m:d>
                    <m:r>
                      <a:rPr lang="en-US" sz="2600" b="0" i="0" smtClean="0">
                        <a:latin typeface="Cambria Math" charset="0"/>
                      </a:rPr>
                      <m:t>−</m:t>
                    </m:r>
                  </m:oMath>
                </a14:m>
                <a:r>
                  <a:rPr lang="en-US" sz="2600" dirty="0"/>
                  <a:t> </a:t>
                </a:r>
                <a14:m>
                  <m:oMath xmlns:m="http://schemas.openxmlformats.org/officeDocument/2006/math">
                    <m:r>
                      <a:rPr lang="en-US" sz="2600" i="1">
                        <a:latin typeface="Cambria Math" charset="0"/>
                      </a:rPr>
                      <m:t>𝐹</m:t>
                    </m:r>
                    <m:r>
                      <a:rPr lang="en-US" sz="2600" i="1">
                        <a:latin typeface="Cambria Math" charset="0"/>
                      </a:rPr>
                      <m:t>(</m:t>
                    </m:r>
                    <m:r>
                      <a:rPr lang="en-US" sz="2600" b="1" i="1">
                        <a:latin typeface="Cambria Math" charset="0"/>
                      </a:rPr>
                      <m:t>𝒚</m:t>
                    </m:r>
                    <m:r>
                      <a:rPr lang="en-US" sz="2600" b="1" i="1" smtClean="0">
                        <a:latin typeface="Cambria Math" charset="0"/>
                      </a:rPr>
                      <m:t>′</m:t>
                    </m:r>
                    <m:r>
                      <a:rPr lang="en-US" sz="2600" b="1" i="1">
                        <a:latin typeface="Cambria Math" charset="0"/>
                      </a:rPr>
                      <m:t>,</m:t>
                    </m:r>
                    <m:r>
                      <a:rPr lang="en-US" sz="2600" b="1" i="1">
                        <a:latin typeface="Cambria Math" charset="0"/>
                      </a:rPr>
                      <m:t>𝒙</m:t>
                    </m:r>
                    <m:r>
                      <a:rPr lang="en-US" sz="2600" i="1">
                        <a:latin typeface="Cambria Math" charset="0"/>
                      </a:rPr>
                      <m:t>;</m:t>
                    </m:r>
                    <m:r>
                      <a:rPr lang="en-US" sz="2600" i="1">
                        <a:latin typeface="Cambria Math" charset="0"/>
                      </a:rPr>
                      <m:t>𝜃</m:t>
                    </m:r>
                    <m:r>
                      <a:rPr lang="en-US" sz="2600" i="1">
                        <a:latin typeface="Cambria Math" charset="0"/>
                      </a:rPr>
                      <m:t>)</m:t>
                    </m:r>
                  </m:oMath>
                </a14:m>
                <a:r>
                  <a:rPr lang="en-US" sz="2600" dirty="0" smtClean="0"/>
                  <a:t>)</a:t>
                </a:r>
                <a:endParaRPr lang="en-US" sz="2600" dirty="0"/>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blipFill rotWithShape="0">
                <a:blip r:embed="rId3"/>
                <a:stretch>
                  <a:fillRect l="-1159" t="-994" r="-11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F71DC22-0103-4060-B7D8-ECD9AE0F749D}" type="slidenum">
              <a:rPr lang="zh-TW" altLang="en-US" smtClean="0"/>
              <a:pPr/>
              <a:t>71</a:t>
            </a:fld>
            <a:endParaRPr lang="zh-TW" altLang="en-US"/>
          </a:p>
        </p:txBody>
      </p:sp>
    </p:spTree>
    <p:extLst>
      <p:ext uri="{BB962C8B-B14F-4D97-AF65-F5344CB8AC3E}">
        <p14:creationId xmlns:p14="http://schemas.microsoft.com/office/powerpoint/2010/main" val="1044803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4450" y="2437584"/>
            <a:ext cx="7076536" cy="1384995"/>
          </a:xfrm>
          <a:prstGeom prst="rect">
            <a:avLst/>
          </a:prstGeom>
          <a:noFill/>
        </p:spPr>
        <p:txBody>
          <a:bodyPr wrap="square" rtlCol="0">
            <a:spAutoFit/>
          </a:bodyPr>
          <a:lstStyle/>
          <a:p>
            <a:pPr algn="ctr"/>
            <a:r>
              <a:rPr lang="en-US" sz="2800" i="1" dirty="0" smtClean="0"/>
              <a:t>“</a:t>
            </a:r>
            <a:r>
              <a:rPr lang="en-US" sz="2800" i="1" dirty="0" err="1" smtClean="0"/>
              <a:t>Yess</a:t>
            </a:r>
            <a:r>
              <a:rPr lang="en-US" sz="2800" i="1" dirty="0"/>
              <a:t>! </a:t>
            </a:r>
            <a:r>
              <a:rPr lang="en-US" sz="2800" i="1" dirty="0" err="1"/>
              <a:t>Yess</a:t>
            </a:r>
            <a:r>
              <a:rPr lang="en-US" sz="2800" i="1" dirty="0"/>
              <a:t>! Its ofﬁcial </a:t>
            </a:r>
            <a:r>
              <a:rPr lang="en-US" sz="2800" b="1" i="1" dirty="0"/>
              <a:t>Nintendo</a:t>
            </a:r>
            <a:r>
              <a:rPr lang="en-US" sz="2800" i="1" dirty="0"/>
              <a:t> </a:t>
            </a:r>
            <a:r>
              <a:rPr lang="en-US" sz="2800" i="1" dirty="0" smtClean="0"/>
              <a:t>announced today </a:t>
            </a:r>
            <a:r>
              <a:rPr lang="en-US" sz="2800" i="1" dirty="0"/>
              <a:t>that they Will release the </a:t>
            </a:r>
            <a:r>
              <a:rPr lang="en-US" sz="2800" b="1" i="1" dirty="0"/>
              <a:t>Nintendo </a:t>
            </a:r>
            <a:r>
              <a:rPr lang="en-US" sz="2800" b="1" i="1" dirty="0" smtClean="0"/>
              <a:t>3DS </a:t>
            </a:r>
            <a:r>
              <a:rPr lang="en-US" sz="2800" i="1" dirty="0" smtClean="0"/>
              <a:t>in </a:t>
            </a:r>
            <a:r>
              <a:rPr lang="en-US" sz="2800" b="1" i="1" dirty="0"/>
              <a:t>north America march 27 </a:t>
            </a:r>
            <a:r>
              <a:rPr lang="en-US" sz="2800" i="1" dirty="0"/>
              <a:t>for </a:t>
            </a:r>
            <a:r>
              <a:rPr lang="en-US" sz="2800" b="1" i="1" dirty="0"/>
              <a:t>$</a:t>
            </a:r>
            <a:r>
              <a:rPr lang="en-US" sz="2800" b="1" i="1" dirty="0" smtClean="0"/>
              <a:t>250</a:t>
            </a:r>
            <a:r>
              <a:rPr lang="en-US" sz="2800" i="1" dirty="0" smtClean="0"/>
              <a:t>”</a:t>
            </a:r>
            <a:endParaRPr lang="en-US" sz="2800" i="1" dirty="0"/>
          </a:p>
        </p:txBody>
      </p:sp>
      <p:graphicFrame>
        <p:nvGraphicFramePr>
          <p:cNvPr id="3" name="Table 2"/>
          <p:cNvGraphicFramePr>
            <a:graphicFrameLocks noGrp="1"/>
          </p:cNvGraphicFramePr>
          <p:nvPr>
            <p:extLst>
              <p:ext uri="{D42A27DB-BD31-4B8C-83A1-F6EECF244321}">
                <p14:modId xmlns:p14="http://schemas.microsoft.com/office/powerpoint/2010/main" val="702960817"/>
              </p:ext>
            </p:extLst>
          </p:nvPr>
        </p:nvGraphicFramePr>
        <p:xfrm>
          <a:off x="673010" y="4389359"/>
          <a:ext cx="8013790" cy="741680"/>
        </p:xfrm>
        <a:graphic>
          <a:graphicData uri="http://schemas.openxmlformats.org/drawingml/2006/table">
            <a:tbl>
              <a:tblPr firstRow="1" bandRow="1">
                <a:tableStyleId>{3C2FFA5D-87B4-456A-9821-1D502468CF0F}</a:tableStyleId>
              </a:tblPr>
              <a:tblGrid>
                <a:gridCol w="1602758"/>
                <a:gridCol w="1602758"/>
                <a:gridCol w="1602758"/>
                <a:gridCol w="1602758"/>
                <a:gridCol w="1602758"/>
              </a:tblGrid>
              <a:tr h="370840">
                <a:tc>
                  <a:txBody>
                    <a:bodyPr/>
                    <a:lstStyle/>
                    <a:p>
                      <a:r>
                        <a:rPr lang="en-US" dirty="0" smtClean="0"/>
                        <a:t>COMPANY</a:t>
                      </a:r>
                      <a:endParaRPr lang="en-US" dirty="0"/>
                    </a:p>
                  </a:txBody>
                  <a:tcPr/>
                </a:tc>
                <a:tc>
                  <a:txBody>
                    <a:bodyPr/>
                    <a:lstStyle/>
                    <a:p>
                      <a:r>
                        <a:rPr lang="en-US" dirty="0" smtClean="0"/>
                        <a:t>PRODUCT</a:t>
                      </a:r>
                      <a:endParaRPr lang="en-US" dirty="0"/>
                    </a:p>
                  </a:txBody>
                  <a:tcPr/>
                </a:tc>
                <a:tc>
                  <a:txBody>
                    <a:bodyPr/>
                    <a:lstStyle/>
                    <a:p>
                      <a:r>
                        <a:rPr lang="en-US" dirty="0" smtClean="0"/>
                        <a:t>DATE</a:t>
                      </a:r>
                      <a:endParaRPr lang="en-US" dirty="0"/>
                    </a:p>
                  </a:txBody>
                  <a:tcPr/>
                </a:tc>
                <a:tc>
                  <a:txBody>
                    <a:bodyPr/>
                    <a:lstStyle/>
                    <a:p>
                      <a:r>
                        <a:rPr lang="en-US" dirty="0" smtClean="0"/>
                        <a:t>PRICE</a:t>
                      </a:r>
                      <a:endParaRPr lang="en-US" dirty="0"/>
                    </a:p>
                  </a:txBody>
                  <a:tcPr/>
                </a:tc>
                <a:tc>
                  <a:txBody>
                    <a:bodyPr/>
                    <a:lstStyle/>
                    <a:p>
                      <a:r>
                        <a:rPr lang="en-US" dirty="0" smtClean="0"/>
                        <a:t>REGION</a:t>
                      </a:r>
                      <a:endParaRPr lang="en-US" dirty="0"/>
                    </a:p>
                  </a:txBody>
                  <a:tcPr/>
                </a:tc>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17" name="TextBox 16"/>
          <p:cNvSpPr txBox="1"/>
          <p:nvPr/>
        </p:nvSpPr>
        <p:spPr>
          <a:xfrm>
            <a:off x="673010" y="5480989"/>
            <a:ext cx="1992778" cy="369332"/>
          </a:xfrm>
          <a:prstGeom prst="rect">
            <a:avLst/>
          </a:prstGeom>
          <a:noFill/>
        </p:spPr>
        <p:txBody>
          <a:bodyPr wrap="none" rtlCol="0">
            <a:spAutoFit/>
          </a:bodyPr>
          <a:lstStyle/>
          <a:p>
            <a:r>
              <a:rPr lang="en-US" b="1" dirty="0" smtClean="0">
                <a:solidFill>
                  <a:schemeClr val="accent2"/>
                </a:solidFill>
              </a:rPr>
              <a:t>PRODUCT RELEASE</a:t>
            </a:r>
            <a:endParaRPr lang="en-US" b="1" dirty="0">
              <a:solidFill>
                <a:schemeClr val="accent2"/>
              </a:solidFill>
            </a:endParaRPr>
          </a:p>
        </p:txBody>
      </p:sp>
      <p:sp>
        <p:nvSpPr>
          <p:cNvPr id="7" name="Title 1"/>
          <p:cNvSpPr>
            <a:spLocks noGrp="1"/>
          </p:cNvSpPr>
          <p:nvPr>
            <p:ph type="title"/>
          </p:nvPr>
        </p:nvSpPr>
        <p:spPr>
          <a:xfrm>
            <a:off x="457200" y="274638"/>
            <a:ext cx="8229600" cy="1143000"/>
          </a:xfrm>
        </p:spPr>
        <p:txBody>
          <a:bodyPr>
            <a:normAutofit/>
          </a:bodyPr>
          <a:lstStyle/>
          <a:p>
            <a:r>
              <a:rPr lang="en-US" dirty="0" smtClean="0"/>
              <a:t>Social Media</a:t>
            </a:r>
            <a:endParaRPr lang="en-US" dirty="0"/>
          </a:p>
        </p:txBody>
      </p:sp>
      <p:sp>
        <p:nvSpPr>
          <p:cNvPr id="2" name="Slide Number Placeholder 1"/>
          <p:cNvSpPr>
            <a:spLocks noGrp="1"/>
          </p:cNvSpPr>
          <p:nvPr>
            <p:ph type="sldNum" sz="quarter" idx="12"/>
          </p:nvPr>
        </p:nvSpPr>
        <p:spPr/>
        <p:txBody>
          <a:bodyPr/>
          <a:lstStyle/>
          <a:p>
            <a:fld id="{E216AE2C-6153-E049-95F5-80F0548C7BC8}" type="slidenum">
              <a:rPr lang="en-US" smtClean="0"/>
              <a:t>8</a:t>
            </a:fld>
            <a:endParaRPr lang="en-US"/>
          </a:p>
        </p:txBody>
      </p:sp>
    </p:spTree>
    <p:extLst>
      <p:ext uri="{BB962C8B-B14F-4D97-AF65-F5344CB8AC3E}">
        <p14:creationId xmlns:p14="http://schemas.microsoft.com/office/powerpoint/2010/main" val="3826396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4450" y="2403564"/>
            <a:ext cx="7076536" cy="1384995"/>
          </a:xfrm>
          <a:prstGeom prst="rect">
            <a:avLst/>
          </a:prstGeom>
          <a:noFill/>
        </p:spPr>
        <p:txBody>
          <a:bodyPr wrap="square" rtlCol="0">
            <a:spAutoFit/>
          </a:bodyPr>
          <a:lstStyle/>
          <a:p>
            <a:pPr algn="ctr"/>
            <a:r>
              <a:rPr lang="en-US" sz="2800" i="1" dirty="0" smtClean="0"/>
              <a:t>“</a:t>
            </a:r>
            <a:r>
              <a:rPr lang="en-US" sz="2800" i="1" dirty="0" err="1" smtClean="0"/>
              <a:t>Yess</a:t>
            </a:r>
            <a:r>
              <a:rPr lang="en-US" sz="2800" i="1" dirty="0"/>
              <a:t>! </a:t>
            </a:r>
            <a:r>
              <a:rPr lang="en-US" sz="2800" i="1" dirty="0" err="1"/>
              <a:t>Yess</a:t>
            </a:r>
            <a:r>
              <a:rPr lang="en-US" sz="2800" i="1" dirty="0"/>
              <a:t>! Its ofﬁcial </a:t>
            </a:r>
            <a:r>
              <a:rPr lang="en-US" sz="2800" b="1" i="1" dirty="0"/>
              <a:t>Nintendo</a:t>
            </a:r>
            <a:r>
              <a:rPr lang="en-US" sz="2800" i="1" dirty="0"/>
              <a:t> </a:t>
            </a:r>
            <a:r>
              <a:rPr lang="en-US" sz="2800" i="1" dirty="0" smtClean="0"/>
              <a:t>announced today </a:t>
            </a:r>
            <a:r>
              <a:rPr lang="en-US" sz="2800" i="1" dirty="0"/>
              <a:t>that they Will release the </a:t>
            </a:r>
            <a:r>
              <a:rPr lang="en-US" sz="2800" b="1" i="1" dirty="0"/>
              <a:t>Nintendo </a:t>
            </a:r>
            <a:r>
              <a:rPr lang="en-US" sz="2800" b="1" i="1" dirty="0" smtClean="0"/>
              <a:t>3DS </a:t>
            </a:r>
            <a:r>
              <a:rPr lang="en-US" sz="2800" i="1" dirty="0" smtClean="0"/>
              <a:t>in </a:t>
            </a:r>
            <a:r>
              <a:rPr lang="en-US" sz="2800" b="1" i="1" dirty="0"/>
              <a:t>north America march 27 </a:t>
            </a:r>
            <a:r>
              <a:rPr lang="en-US" sz="2800" i="1" dirty="0"/>
              <a:t>for </a:t>
            </a:r>
            <a:r>
              <a:rPr lang="en-US" sz="2800" b="1" i="1" dirty="0"/>
              <a:t>$</a:t>
            </a:r>
            <a:r>
              <a:rPr lang="en-US" sz="2800" b="1" i="1" dirty="0" smtClean="0"/>
              <a:t>250</a:t>
            </a:r>
            <a:r>
              <a:rPr lang="en-US" sz="2800" i="1" dirty="0" smtClean="0"/>
              <a:t>”</a:t>
            </a:r>
            <a:endParaRPr lang="en-US" sz="2800" i="1" dirty="0"/>
          </a:p>
        </p:txBody>
      </p:sp>
      <p:graphicFrame>
        <p:nvGraphicFramePr>
          <p:cNvPr id="3" name="Table 2"/>
          <p:cNvGraphicFramePr>
            <a:graphicFrameLocks noGrp="1"/>
          </p:cNvGraphicFramePr>
          <p:nvPr>
            <p:extLst>
              <p:ext uri="{D42A27DB-BD31-4B8C-83A1-F6EECF244321}">
                <p14:modId xmlns:p14="http://schemas.microsoft.com/office/powerpoint/2010/main" val="3102651459"/>
              </p:ext>
            </p:extLst>
          </p:nvPr>
        </p:nvGraphicFramePr>
        <p:xfrm>
          <a:off x="673010" y="4525439"/>
          <a:ext cx="8013790" cy="741680"/>
        </p:xfrm>
        <a:graphic>
          <a:graphicData uri="http://schemas.openxmlformats.org/drawingml/2006/table">
            <a:tbl>
              <a:tblPr firstRow="1" bandRow="1">
                <a:tableStyleId>{3C2FFA5D-87B4-456A-9821-1D502468CF0F}</a:tableStyleId>
              </a:tblPr>
              <a:tblGrid>
                <a:gridCol w="1602758"/>
                <a:gridCol w="1602758"/>
                <a:gridCol w="1602758"/>
                <a:gridCol w="1602758"/>
                <a:gridCol w="1602758"/>
              </a:tblGrid>
              <a:tr h="370840">
                <a:tc>
                  <a:txBody>
                    <a:bodyPr/>
                    <a:lstStyle/>
                    <a:p>
                      <a:r>
                        <a:rPr lang="en-US" dirty="0" smtClean="0"/>
                        <a:t>COMPANY</a:t>
                      </a:r>
                      <a:endParaRPr lang="en-US" dirty="0"/>
                    </a:p>
                  </a:txBody>
                  <a:tcPr/>
                </a:tc>
                <a:tc>
                  <a:txBody>
                    <a:bodyPr/>
                    <a:lstStyle/>
                    <a:p>
                      <a:r>
                        <a:rPr lang="en-US" dirty="0" smtClean="0"/>
                        <a:t>PRODUCT</a:t>
                      </a:r>
                      <a:endParaRPr lang="en-US" dirty="0"/>
                    </a:p>
                  </a:txBody>
                  <a:tcPr/>
                </a:tc>
                <a:tc>
                  <a:txBody>
                    <a:bodyPr/>
                    <a:lstStyle/>
                    <a:p>
                      <a:r>
                        <a:rPr lang="en-US" dirty="0" smtClean="0"/>
                        <a:t>DATE</a:t>
                      </a:r>
                      <a:endParaRPr lang="en-US" dirty="0"/>
                    </a:p>
                  </a:txBody>
                  <a:tcPr/>
                </a:tc>
                <a:tc>
                  <a:txBody>
                    <a:bodyPr/>
                    <a:lstStyle/>
                    <a:p>
                      <a:r>
                        <a:rPr lang="en-US" dirty="0" smtClean="0"/>
                        <a:t>PRICE</a:t>
                      </a:r>
                      <a:endParaRPr lang="en-US" dirty="0"/>
                    </a:p>
                  </a:txBody>
                  <a:tcPr/>
                </a:tc>
                <a:tc>
                  <a:txBody>
                    <a:bodyPr/>
                    <a:lstStyle/>
                    <a:p>
                      <a:r>
                        <a:rPr lang="en-US" dirty="0" smtClean="0"/>
                        <a:t>REGION</a:t>
                      </a:r>
                      <a:endParaRPr lang="en-US" dirty="0"/>
                    </a:p>
                  </a:txBody>
                  <a:tcPr/>
                </a:tc>
              </a:tr>
              <a:tr h="370840">
                <a:tc>
                  <a:txBody>
                    <a:bodyPr/>
                    <a:lstStyle/>
                    <a:p>
                      <a:r>
                        <a:rPr lang="en-US" dirty="0" smtClean="0"/>
                        <a:t>Nintendo</a:t>
                      </a:r>
                      <a:endParaRPr lang="en-US" dirty="0"/>
                    </a:p>
                  </a:txBody>
                  <a:tcPr/>
                </a:tc>
                <a:tc>
                  <a:txBody>
                    <a:bodyPr/>
                    <a:lstStyle/>
                    <a:p>
                      <a:r>
                        <a:rPr lang="en-US" dirty="0" smtClean="0"/>
                        <a:t>3DS</a:t>
                      </a:r>
                      <a:endParaRPr lang="en-US" dirty="0"/>
                    </a:p>
                  </a:txBody>
                  <a:tcPr/>
                </a:tc>
                <a:tc>
                  <a:txBody>
                    <a:bodyPr/>
                    <a:lstStyle/>
                    <a:p>
                      <a:r>
                        <a:rPr lang="en-US" dirty="0" smtClean="0"/>
                        <a:t>March 27</a:t>
                      </a:r>
                      <a:endParaRPr lang="en-US" dirty="0"/>
                    </a:p>
                  </a:txBody>
                  <a:tcPr/>
                </a:tc>
                <a:tc>
                  <a:txBody>
                    <a:bodyPr/>
                    <a:lstStyle/>
                    <a:p>
                      <a:r>
                        <a:rPr lang="en-US" dirty="0" smtClean="0"/>
                        <a:t>$250</a:t>
                      </a:r>
                      <a:endParaRPr lang="en-US" dirty="0"/>
                    </a:p>
                  </a:txBody>
                  <a:tcPr/>
                </a:tc>
                <a:tc>
                  <a:txBody>
                    <a:bodyPr/>
                    <a:lstStyle/>
                    <a:p>
                      <a:r>
                        <a:rPr lang="en-US" dirty="0" smtClean="0"/>
                        <a:t>North America</a:t>
                      </a:r>
                      <a:endParaRPr lang="en-US" dirty="0"/>
                    </a:p>
                  </a:txBody>
                  <a:tcPr/>
                </a:tc>
              </a:tr>
            </a:tbl>
          </a:graphicData>
        </a:graphic>
      </p:graphicFrame>
      <p:cxnSp>
        <p:nvCxnSpPr>
          <p:cNvPr id="6" name="Straight Arrow Connector 5"/>
          <p:cNvCxnSpPr/>
          <p:nvPr/>
        </p:nvCxnSpPr>
        <p:spPr>
          <a:xfrm flipH="1">
            <a:off x="1628254" y="2903097"/>
            <a:ext cx="3383866" cy="153286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115392" y="3241848"/>
            <a:ext cx="4396285" cy="119411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4635096" y="3696913"/>
            <a:ext cx="377024" cy="73904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122233" y="3696913"/>
            <a:ext cx="673013" cy="73904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73010" y="5412960"/>
            <a:ext cx="1992778" cy="369332"/>
          </a:xfrm>
          <a:prstGeom prst="rect">
            <a:avLst/>
          </a:prstGeom>
          <a:noFill/>
        </p:spPr>
        <p:txBody>
          <a:bodyPr wrap="none" rtlCol="0">
            <a:spAutoFit/>
          </a:bodyPr>
          <a:lstStyle/>
          <a:p>
            <a:r>
              <a:rPr lang="en-US" b="1" dirty="0" smtClean="0">
                <a:solidFill>
                  <a:schemeClr val="accent2"/>
                </a:solidFill>
              </a:rPr>
              <a:t>PRODUCT RELEASE</a:t>
            </a:r>
            <a:endParaRPr lang="en-US" b="1" dirty="0">
              <a:solidFill>
                <a:schemeClr val="accent2"/>
              </a:solidFill>
            </a:endParaRPr>
          </a:p>
        </p:txBody>
      </p:sp>
      <p:cxnSp>
        <p:nvCxnSpPr>
          <p:cNvPr id="22" name="Straight Arrow Connector 21"/>
          <p:cNvCxnSpPr/>
          <p:nvPr/>
        </p:nvCxnSpPr>
        <p:spPr>
          <a:xfrm>
            <a:off x="3571986" y="3788559"/>
            <a:ext cx="3939691" cy="64740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itle 1"/>
          <p:cNvSpPr>
            <a:spLocks noGrp="1"/>
          </p:cNvSpPr>
          <p:nvPr>
            <p:ph type="title"/>
          </p:nvPr>
        </p:nvSpPr>
        <p:spPr>
          <a:xfrm>
            <a:off x="457200" y="274638"/>
            <a:ext cx="8229600" cy="1143000"/>
          </a:xfrm>
        </p:spPr>
        <p:txBody>
          <a:bodyPr>
            <a:normAutofit/>
          </a:bodyPr>
          <a:lstStyle/>
          <a:p>
            <a:r>
              <a:rPr lang="en-US" dirty="0"/>
              <a:t>Social Media</a:t>
            </a:r>
          </a:p>
        </p:txBody>
      </p:sp>
      <p:sp>
        <p:nvSpPr>
          <p:cNvPr id="13" name="Slide Number Placeholder 12"/>
          <p:cNvSpPr>
            <a:spLocks noGrp="1"/>
          </p:cNvSpPr>
          <p:nvPr>
            <p:ph type="sldNum" sz="quarter" idx="12"/>
          </p:nvPr>
        </p:nvSpPr>
        <p:spPr/>
        <p:txBody>
          <a:bodyPr/>
          <a:lstStyle/>
          <a:p>
            <a:fld id="{E216AE2C-6153-E049-95F5-80F0548C7BC8}" type="slidenum">
              <a:rPr lang="en-US" smtClean="0"/>
              <a:t>9</a:t>
            </a:fld>
            <a:endParaRPr lang="en-US"/>
          </a:p>
        </p:txBody>
      </p:sp>
    </p:spTree>
    <p:extLst>
      <p:ext uri="{BB962C8B-B14F-4D97-AF65-F5344CB8AC3E}">
        <p14:creationId xmlns:p14="http://schemas.microsoft.com/office/powerpoint/2010/main" val="37460929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1245</TotalTime>
  <Words>4126</Words>
  <Application>Microsoft Macintosh PowerPoint</Application>
  <PresentationFormat>On-screen Show (4:3)</PresentationFormat>
  <Paragraphs>782</Paragraphs>
  <Slides>71</Slides>
  <Notes>15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3" baseType="lpstr">
      <vt:lpstr>Arial Unicode MS</vt:lpstr>
      <vt:lpstr>Calibri</vt:lpstr>
      <vt:lpstr>Cambria Math</vt:lpstr>
      <vt:lpstr>Mangal</vt:lpstr>
      <vt:lpstr>Matura MT Script Capitals</vt:lpstr>
      <vt:lpstr>Times New Roman</vt:lpstr>
      <vt:lpstr>Verdana</vt:lpstr>
      <vt:lpstr>宋体</vt:lpstr>
      <vt:lpstr>新細明體</vt:lpstr>
      <vt:lpstr>Arial</vt:lpstr>
      <vt:lpstr>Office Theme</vt:lpstr>
      <vt:lpstr>Worksheet</vt:lpstr>
      <vt:lpstr>Information Extraction</vt:lpstr>
      <vt:lpstr>Outline</vt:lpstr>
      <vt:lpstr>PowerPoint Presentation</vt:lpstr>
      <vt:lpstr>PowerPoint Presentation</vt:lpstr>
      <vt:lpstr>PowerPoint Presentation</vt:lpstr>
      <vt:lpstr>PowerPoint Presentation</vt:lpstr>
      <vt:lpstr>PowerPoint Presentation</vt:lpstr>
      <vt:lpstr>Social Media</vt:lpstr>
      <vt:lpstr>Social Media</vt:lpstr>
      <vt:lpstr>PowerPoint Presentation</vt:lpstr>
      <vt:lpstr>Knowledge Grpah</vt:lpstr>
      <vt:lpstr>PowerPoint Presentation</vt:lpstr>
      <vt:lpstr>PowerPoint Presentation</vt:lpstr>
      <vt:lpstr>Example Applications</vt:lpstr>
      <vt:lpstr>An NLP Perspective: Overview</vt:lpstr>
      <vt:lpstr>PowerPoint Presentation</vt:lpstr>
      <vt:lpstr>PowerPoint Presentation</vt:lpstr>
      <vt:lpstr>Knowledge Grpah</vt:lpstr>
      <vt:lpstr>PowerPoint Presentation</vt:lpstr>
      <vt:lpstr>Outline</vt:lpstr>
      <vt:lpstr>Named Entity Recognition</vt:lpstr>
      <vt:lpstr>Supervised Learning Setting</vt:lpstr>
      <vt:lpstr>Sequence tagging problems</vt:lpstr>
      <vt:lpstr>Noun phrase (NP) chunking</vt:lpstr>
      <vt:lpstr>Shallow parsing</vt:lpstr>
      <vt:lpstr>The BIO encoding</vt:lpstr>
      <vt:lpstr>BIO Encoding for Shallow Parsing</vt:lpstr>
      <vt:lpstr>BIO Encoding for NER</vt:lpstr>
      <vt:lpstr>Sequence tagging</vt:lpstr>
      <vt:lpstr>Sequential tagging v.s  independent prediction</vt:lpstr>
      <vt:lpstr>Sequential tagging v.s  independent prediction</vt:lpstr>
      <vt:lpstr>Jason’s ice cream</vt:lpstr>
      <vt:lpstr>Prediction in generative model</vt:lpstr>
      <vt:lpstr>Tagging the input</vt:lpstr>
      <vt:lpstr>Tagging the input</vt:lpstr>
      <vt:lpstr>Trellis diagram</vt:lpstr>
      <vt:lpstr>Trellis diagram</vt:lpstr>
      <vt:lpstr>Dynamic programming again!</vt:lpstr>
      <vt:lpstr>Viterbi algorithm</vt:lpstr>
      <vt:lpstr>Viterbi algorithm</vt:lpstr>
      <vt:lpstr>Viterbi algorithm</vt:lpstr>
      <vt:lpstr>Viterbi algorithm</vt:lpstr>
      <vt:lpstr>Viterbi algorithm</vt:lpstr>
      <vt:lpstr>Implementation using an array</vt:lpstr>
      <vt:lpstr>Implementation using an array</vt:lpstr>
      <vt:lpstr>Retrieving the best sequence</vt:lpstr>
      <vt:lpstr>Viterbi algorithm</vt:lpstr>
      <vt:lpstr>Two modeling perspectives</vt:lpstr>
      <vt:lpstr>Generative V.S. discriminative models</vt:lpstr>
      <vt:lpstr>Generative V.S. discriminative models</vt:lpstr>
      <vt:lpstr>Independent Classifiers</vt:lpstr>
      <vt:lpstr>Maximum entropy Markov models</vt:lpstr>
      <vt:lpstr>Design features</vt:lpstr>
      <vt:lpstr>Parameterization of P(t_i |w_i,t_(i-1))</vt:lpstr>
      <vt:lpstr>Parameterization of MEMMs</vt:lpstr>
      <vt:lpstr>Parameter estimation (Intuition)</vt:lpstr>
      <vt:lpstr>Parameter estimation (Intuition)</vt:lpstr>
      <vt:lpstr>More about MEMMs</vt:lpstr>
      <vt:lpstr>Label biased problem</vt:lpstr>
      <vt:lpstr>Label biased problem</vt:lpstr>
      <vt:lpstr>Conditional Random Field</vt:lpstr>
      <vt:lpstr>Tagging the input</vt:lpstr>
      <vt:lpstr>Conditional Random Field</vt:lpstr>
      <vt:lpstr>Design features</vt:lpstr>
      <vt:lpstr>General Idea</vt:lpstr>
      <vt:lpstr>Log-linear model</vt:lpstr>
      <vt:lpstr>MEMM v.s. CRF</vt:lpstr>
      <vt:lpstr>HMM v.s. MEMM v.s. CRF</vt:lpstr>
      <vt:lpstr>Inference</vt:lpstr>
      <vt:lpstr>Learning Structured Models</vt:lpstr>
      <vt:lpstr>Example: Structured Perceptron </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VioletPeng</dc:creator>
  <cp:lastModifiedBy>Nanyun Peng</cp:lastModifiedBy>
  <cp:revision>90</cp:revision>
  <dcterms:created xsi:type="dcterms:W3CDTF">2017-10-15T23:53:30Z</dcterms:created>
  <dcterms:modified xsi:type="dcterms:W3CDTF">2018-10-19T17:20:22Z</dcterms:modified>
</cp:coreProperties>
</file>